
<file path=[Content_Types].xml><?xml version="1.0" encoding="utf-8"?>
<Types xmlns="http://schemas.openxmlformats.org/package/2006/content-types">
  <Default Extension="png" ContentType="image/png"/>
  <Default Extension="wma" ContentType="audio/x-ms-wm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486" r:id="rId1"/>
  </p:sldMasterIdLst>
  <p:sldIdLst>
    <p:sldId id="260" r:id="rId2"/>
    <p:sldId id="263" r:id="rId3"/>
    <p:sldId id="261" r:id="rId4"/>
    <p:sldId id="265" r:id="rId5"/>
    <p:sldId id="271" r:id="rId6"/>
    <p:sldId id="276" r:id="rId7"/>
    <p:sldId id="282" r:id="rId8"/>
    <p:sldId id="280" r:id="rId9"/>
    <p:sldId id="273" r:id="rId10"/>
    <p:sldId id="269" r:id="rId11"/>
    <p:sldId id="278" r:id="rId12"/>
    <p:sldId id="274" r:id="rId13"/>
    <p:sldId id="275" r:id="rId14"/>
    <p:sldId id="272" r:id="rId15"/>
    <p:sldId id="266" r:id="rId16"/>
    <p:sldId id="28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9D1C94-3887-486A-89AC-8D2AC01CDB5F}">
          <p14:sldIdLst>
            <p14:sldId id="260"/>
            <p14:sldId id="263"/>
            <p14:sldId id="261"/>
            <p14:sldId id="265"/>
            <p14:sldId id="271"/>
          </p14:sldIdLst>
        </p14:section>
        <p14:section name="Untitled Section" id="{30B80636-C3AC-4A06-9702-A6DF4E39E583}">
          <p14:sldIdLst>
            <p14:sldId id="276"/>
            <p14:sldId id="282"/>
            <p14:sldId id="280"/>
            <p14:sldId id="273"/>
            <p14:sldId id="269"/>
            <p14:sldId id="278"/>
            <p14:sldId id="274"/>
            <p14:sldId id="275"/>
            <p14:sldId id="272"/>
            <p14:sldId id="266"/>
            <p14:sldId id="28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90" d="100"/>
          <a:sy n="90" d="100"/>
        </p:scale>
        <p:origin x="39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a>
</file>

<file path=ppt/media/media10.wma>
</file>

<file path=ppt/media/media11.wma>
</file>

<file path=ppt/media/media12.wma>
</file>

<file path=ppt/media/media13.wma>
</file>

<file path=ppt/media/media14.wma>
</file>

<file path=ppt/media/media15.wma>
</file>

<file path=ppt/media/media16.wma>
</file>

<file path=ppt/media/media2.wma>
</file>

<file path=ppt/media/media3.wma>
</file>

<file path=ppt/media/media4.wma>
</file>

<file path=ppt/media/media5.wma>
</file>

<file path=ppt/media/media6.wma>
</file>

<file path=ppt/media/media7.wma>
</file>

<file path=ppt/media/media8.wma>
</file>

<file path=ppt/media/media9.wm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FF2468F-DECB-43B9-B3EB-9703D491F84F}" type="datetimeFigureOut">
              <a:rPr lang="en-US" smtClean="0"/>
              <a:t>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2402510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F2468F-DECB-43B9-B3EB-9703D491F84F}" type="datetimeFigureOut">
              <a:rPr lang="en-US" smtClean="0"/>
              <a:t>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29004405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F2468F-DECB-43B9-B3EB-9703D491F84F}" type="datetimeFigureOut">
              <a:rPr lang="en-US" smtClean="0"/>
              <a:t>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5862687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F2468F-DECB-43B9-B3EB-9703D491F84F}" type="datetimeFigureOut">
              <a:rPr lang="en-US" smtClean="0"/>
              <a:t>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D80C2D-6FE8-497B-8B71-E58DEB3E0551}"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0367860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F2468F-DECB-43B9-B3EB-9703D491F84F}" type="datetimeFigureOut">
              <a:rPr lang="en-US" smtClean="0"/>
              <a:t>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21963211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FF2468F-DECB-43B9-B3EB-9703D491F84F}" type="datetimeFigureOut">
              <a:rPr lang="en-US" smtClean="0"/>
              <a:t>2/28/2021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3993165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FF2468F-DECB-43B9-B3EB-9703D491F84F}" type="datetimeFigureOut">
              <a:rPr lang="en-US" smtClean="0"/>
              <a:t>2/28/2021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7784903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F2468F-DECB-43B9-B3EB-9703D491F84F}" type="datetimeFigureOut">
              <a:rPr lang="en-US" smtClean="0"/>
              <a:t>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17787975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F2468F-DECB-43B9-B3EB-9703D491F84F}" type="datetimeFigureOut">
              <a:rPr lang="en-US" smtClean="0"/>
              <a:t>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547539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F2468F-DECB-43B9-B3EB-9703D491F84F}" type="datetimeFigureOut">
              <a:rPr lang="en-US" smtClean="0"/>
              <a:t>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2371257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F2468F-DECB-43B9-B3EB-9703D491F84F}" type="datetimeFigureOut">
              <a:rPr lang="en-US" smtClean="0"/>
              <a:t>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1286804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F2468F-DECB-43B9-B3EB-9703D491F84F}" type="datetimeFigureOut">
              <a:rPr lang="en-US" smtClean="0"/>
              <a:t>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42002635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FF2468F-DECB-43B9-B3EB-9703D491F84F}" type="datetimeFigureOut">
              <a:rPr lang="en-US" smtClean="0"/>
              <a:t>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1166843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FF2468F-DECB-43B9-B3EB-9703D491F84F}" type="datetimeFigureOut">
              <a:rPr lang="en-US" smtClean="0"/>
              <a:t>2/28/2021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36221257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FF2468F-DECB-43B9-B3EB-9703D491F84F}" type="datetimeFigureOut">
              <a:rPr lang="en-US" smtClean="0"/>
              <a:t>2/28/2021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3579197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FFF2468F-DECB-43B9-B3EB-9703D491F84F}" type="datetimeFigureOut">
              <a:rPr lang="en-US" smtClean="0"/>
              <a:t>2/28/2021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1576238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F2468F-DECB-43B9-B3EB-9703D491F84F}" type="datetimeFigureOut">
              <a:rPr lang="en-US" smtClean="0"/>
              <a:t>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2958252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F2468F-DECB-43B9-B3EB-9703D491F84F}" type="datetimeFigureOut">
              <a:rPr lang="en-US" smtClean="0"/>
              <a:t>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D80C2D-6FE8-497B-8B71-E58DEB3E0551}" type="slidenum">
              <a:rPr lang="en-US" smtClean="0"/>
              <a:t>‹#›</a:t>
            </a:fld>
            <a:endParaRPr lang="en-US"/>
          </a:p>
        </p:txBody>
      </p:sp>
    </p:spTree>
    <p:extLst>
      <p:ext uri="{BB962C8B-B14F-4D97-AF65-F5344CB8AC3E}">
        <p14:creationId xmlns:p14="http://schemas.microsoft.com/office/powerpoint/2010/main" val="1795556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mt="7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FFF2468F-DECB-43B9-B3EB-9703D491F84F}" type="datetimeFigureOut">
              <a:rPr lang="en-US" smtClean="0"/>
              <a:t>2/28/2021</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B6D80C2D-6FE8-497B-8B71-E58DEB3E0551}" type="slidenum">
              <a:rPr lang="en-US" smtClean="0"/>
              <a:t>‹#›</a:t>
            </a:fld>
            <a:endParaRPr lang="en-US"/>
          </a:p>
        </p:txBody>
      </p:sp>
    </p:spTree>
    <p:extLst>
      <p:ext uri="{BB962C8B-B14F-4D97-AF65-F5344CB8AC3E}">
        <p14:creationId xmlns:p14="http://schemas.microsoft.com/office/powerpoint/2010/main" val="3551705455"/>
      </p:ext>
    </p:extLst>
  </p:cSld>
  <p:clrMap bg1="lt1" tx1="dk1" bg2="lt2" tx2="dk2" accent1="accent1" accent2="accent2" accent3="accent3" accent4="accent4" accent5="accent5" accent6="accent6" hlink="hlink" folHlink="folHlink"/>
  <p:sldLayoutIdLst>
    <p:sldLayoutId id="2147484487" r:id="rId1"/>
    <p:sldLayoutId id="2147484488" r:id="rId2"/>
    <p:sldLayoutId id="2147484489" r:id="rId3"/>
    <p:sldLayoutId id="2147484490" r:id="rId4"/>
    <p:sldLayoutId id="2147484491" r:id="rId5"/>
    <p:sldLayoutId id="2147484492" r:id="rId6"/>
    <p:sldLayoutId id="2147484493" r:id="rId7"/>
    <p:sldLayoutId id="2147484494" r:id="rId8"/>
    <p:sldLayoutId id="2147484495" r:id="rId9"/>
    <p:sldLayoutId id="2147484496" r:id="rId10"/>
    <p:sldLayoutId id="2147484497" r:id="rId11"/>
    <p:sldLayoutId id="2147484498" r:id="rId12"/>
    <p:sldLayoutId id="2147484499" r:id="rId13"/>
    <p:sldLayoutId id="2147484500" r:id="rId14"/>
    <p:sldLayoutId id="2147484501" r:id="rId15"/>
    <p:sldLayoutId id="2147484502" r:id="rId16"/>
    <p:sldLayoutId id="2147484503" r:id="rId17"/>
    <p:sldLayoutId id="2147484504"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wma"/><Relationship Id="rId1" Type="http://schemas.microsoft.com/office/2007/relationships/media" Target="../media/media1.wma"/><Relationship Id="rId5" Type="http://schemas.openxmlformats.org/officeDocument/2006/relationships/image" Target="../media/image4.png"/><Relationship Id="rId4" Type="http://schemas.openxmlformats.org/officeDocument/2006/relationships/hyperlink" Target="mailto:nandani@maths.ruh.ac.lk"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0.wma"/><Relationship Id="rId1" Type="http://schemas.microsoft.com/office/2007/relationships/media" Target="../media/media10.wma"/><Relationship Id="rId5" Type="http://schemas.openxmlformats.org/officeDocument/2006/relationships/image" Target="../media/image4.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1.wma"/><Relationship Id="rId1" Type="http://schemas.microsoft.com/office/2007/relationships/media" Target="../media/media11.wma"/><Relationship Id="rId5" Type="http://schemas.openxmlformats.org/officeDocument/2006/relationships/image" Target="../media/image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2.wma"/><Relationship Id="rId1" Type="http://schemas.microsoft.com/office/2007/relationships/media" Target="../media/media12.wma"/><Relationship Id="rId6" Type="http://schemas.openxmlformats.org/officeDocument/2006/relationships/image" Target="../media/image4.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4.png"/><Relationship Id="rId2" Type="http://schemas.openxmlformats.org/officeDocument/2006/relationships/audio" Target="../media/media13.wma"/><Relationship Id="rId1" Type="http://schemas.microsoft.com/office/2007/relationships/media" Target="../media/media13.wma"/><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4.wma"/><Relationship Id="rId1" Type="http://schemas.microsoft.com/office/2007/relationships/media" Target="../media/media14.wm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5.wma"/><Relationship Id="rId1" Type="http://schemas.microsoft.com/office/2007/relationships/media" Target="../media/media15.wma"/><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6.wma"/><Relationship Id="rId1" Type="http://schemas.microsoft.com/office/2007/relationships/media" Target="../media/media16.wm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2.wma"/><Relationship Id="rId1" Type="http://schemas.microsoft.com/office/2007/relationships/media" Target="../media/media2.wm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wma"/><Relationship Id="rId1" Type="http://schemas.microsoft.com/office/2007/relationships/media" Target="../media/media3.wm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4.wma"/><Relationship Id="rId1" Type="http://schemas.microsoft.com/office/2007/relationships/media" Target="../media/media4.wm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5.wma"/><Relationship Id="rId1" Type="http://schemas.microsoft.com/office/2007/relationships/media" Target="../media/media5.wm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6.wma"/><Relationship Id="rId1" Type="http://schemas.microsoft.com/office/2007/relationships/media" Target="../media/media6.wm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7.wma"/><Relationship Id="rId1" Type="http://schemas.microsoft.com/office/2007/relationships/media" Target="../media/media7.wma"/><Relationship Id="rId5" Type="http://schemas.openxmlformats.org/officeDocument/2006/relationships/image" Target="../media/image4.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8.wma"/><Relationship Id="rId1" Type="http://schemas.microsoft.com/office/2007/relationships/media" Target="../media/media8.wma"/><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9.wma"/><Relationship Id="rId1" Type="http://schemas.microsoft.com/office/2007/relationships/media" Target="../media/media9.wm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1A83CEC-6371-44BC-8D93-B63BB1F7648A}"/>
              </a:ext>
            </a:extLst>
          </p:cNvPr>
          <p:cNvSpPr>
            <a:spLocks noGrp="1"/>
          </p:cNvSpPr>
          <p:nvPr>
            <p:ph type="title"/>
          </p:nvPr>
        </p:nvSpPr>
        <p:spPr>
          <a:xfrm>
            <a:off x="838771" y="375974"/>
            <a:ext cx="10862442" cy="2182152"/>
          </a:xfrm>
        </p:spPr>
        <p:txBody>
          <a:bodyPr>
            <a:normAutofit/>
          </a:bodyPr>
          <a:lstStyle/>
          <a:p>
            <a:pPr algn="ctr"/>
            <a:r>
              <a:rPr lang="tr-TR" sz="4400" b="1" cap="none" dirty="0">
                <a:solidFill>
                  <a:srgbClr val="002060"/>
                </a:solidFill>
                <a:latin typeface="Times New Roman" panose="02020603050405020304" pitchFamily="18" charset="0"/>
                <a:cs typeface="Times New Roman" panose="02020603050405020304" pitchFamily="18" charset="0"/>
              </a:rPr>
              <a:t>Forecasting Gold Prices in Sri Lanka using ANN and KNN </a:t>
            </a:r>
            <a:r>
              <a:rPr lang="en-US" sz="4400" b="1" cap="none" dirty="0">
                <a:solidFill>
                  <a:srgbClr val="002060"/>
                </a:solidFill>
                <a:latin typeface="Times New Roman" panose="02020603050405020304" pitchFamily="18" charset="0"/>
                <a:cs typeface="Times New Roman" panose="02020603050405020304" pitchFamily="18" charset="0"/>
              </a:rPr>
              <a:t>A</a:t>
            </a:r>
            <a:r>
              <a:rPr lang="tr-TR" sz="4400" b="1" cap="none" dirty="0">
                <a:solidFill>
                  <a:srgbClr val="002060"/>
                </a:solidFill>
                <a:latin typeface="Times New Roman" panose="02020603050405020304" pitchFamily="18" charset="0"/>
                <a:cs typeface="Times New Roman" panose="02020603050405020304" pitchFamily="18" charset="0"/>
              </a:rPr>
              <a:t>pproaches</a:t>
            </a:r>
            <a:endParaRPr lang="en-US" sz="4400" cap="none" dirty="0">
              <a:solidFill>
                <a:srgbClr val="00206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48811A53-E3CC-47E2-B0D0-5DE0DF971497}"/>
              </a:ext>
            </a:extLst>
          </p:cNvPr>
          <p:cNvSpPr>
            <a:spLocks noGrp="1"/>
          </p:cNvSpPr>
          <p:nvPr>
            <p:ph idx="1"/>
          </p:nvPr>
        </p:nvSpPr>
        <p:spPr>
          <a:xfrm>
            <a:off x="3518909" y="2929189"/>
            <a:ext cx="5502165" cy="3168868"/>
          </a:xfrm>
        </p:spPr>
        <p:txBody>
          <a:bodyPr>
            <a:normAutofit fontScale="77500" lnSpcReduction="20000"/>
          </a:bodyPr>
          <a:lstStyle/>
          <a:p>
            <a:pPr marL="0" indent="0" algn="ctr">
              <a:buNone/>
            </a:pPr>
            <a:r>
              <a:rPr lang="en-US" sz="2800" b="1" cap="none" dirty="0" smtClean="0">
                <a:latin typeface="Times New Roman" panose="02020603050405020304" pitchFamily="18" charset="0"/>
                <a:cs typeface="Times New Roman" panose="02020603050405020304" pitchFamily="18" charset="0"/>
              </a:rPr>
              <a:t>E.J.K.P. </a:t>
            </a:r>
            <a:r>
              <a:rPr lang="en-US" sz="2800" b="1" cap="none" dirty="0" err="1" smtClean="0">
                <a:latin typeface="Times New Roman" panose="02020603050405020304" pitchFamily="18" charset="0"/>
                <a:cs typeface="Times New Roman" panose="02020603050405020304" pitchFamily="18" charset="0"/>
              </a:rPr>
              <a:t>Nandani</a:t>
            </a:r>
            <a:endParaRPr lang="en-US" sz="2800" b="1" cap="none" dirty="0">
              <a:latin typeface="Times New Roman" panose="02020603050405020304" pitchFamily="18" charset="0"/>
              <a:cs typeface="Times New Roman" panose="02020603050405020304" pitchFamily="18" charset="0"/>
            </a:endParaRPr>
          </a:p>
          <a:p>
            <a:pPr marL="0" indent="0" algn="ctr">
              <a:buNone/>
            </a:pPr>
            <a:r>
              <a:rPr lang="en-US" i="1" cap="none" dirty="0">
                <a:solidFill>
                  <a:schemeClr val="bg2">
                    <a:lumMod val="75000"/>
                  </a:schemeClr>
                </a:solidFill>
                <a:latin typeface="Times New Roman" panose="02020603050405020304" pitchFamily="18" charset="0"/>
                <a:cs typeface="Times New Roman" panose="02020603050405020304" pitchFamily="18" charset="0"/>
                <a:hlinkClick r:id="rId4">
                  <a:extLst>
                    <a:ext uri="{A12FA001-AC4F-418D-AE19-62706E023703}">
                      <ahyp:hlinkClr xmlns="" xmlns:ahyp="http://schemas.microsoft.com/office/drawing/2018/hyperlinkcolor" val="tx"/>
                    </a:ext>
                  </a:extLst>
                </a:hlinkClick>
              </a:rPr>
              <a:t>nandani@maths.ruh.ac.lk</a:t>
            </a:r>
            <a:endParaRPr lang="en-US" i="1" cap="none" dirty="0">
              <a:solidFill>
                <a:schemeClr val="bg2">
                  <a:lumMod val="75000"/>
                </a:schemeClr>
              </a:solidFill>
              <a:latin typeface="Times New Roman" panose="02020603050405020304" pitchFamily="18" charset="0"/>
              <a:cs typeface="Times New Roman" panose="02020603050405020304" pitchFamily="18" charset="0"/>
            </a:endParaRPr>
          </a:p>
          <a:p>
            <a:pPr marL="0" indent="0" algn="ctr">
              <a:buNone/>
            </a:pPr>
            <a:endParaRPr lang="en-US" i="1" cap="none" dirty="0">
              <a:latin typeface="Times New Roman" panose="02020603050405020304" pitchFamily="18" charset="0"/>
              <a:cs typeface="Times New Roman" panose="02020603050405020304" pitchFamily="18" charset="0"/>
            </a:endParaRPr>
          </a:p>
          <a:p>
            <a:pPr marL="0" indent="0" algn="ctr">
              <a:buNone/>
            </a:pPr>
            <a:r>
              <a:rPr lang="en-US" sz="2400" cap="none" dirty="0">
                <a:latin typeface="Times New Roman" panose="02020603050405020304" pitchFamily="18" charset="0"/>
                <a:cs typeface="Times New Roman" panose="02020603050405020304" pitchFamily="18" charset="0"/>
              </a:rPr>
              <a:t>Department of Mathematics,</a:t>
            </a:r>
          </a:p>
          <a:p>
            <a:pPr marL="0" indent="0" algn="ctr">
              <a:buNone/>
            </a:pPr>
            <a:r>
              <a:rPr lang="en-US" sz="2400" cap="none" dirty="0">
                <a:latin typeface="Times New Roman" panose="02020603050405020304" pitchFamily="18" charset="0"/>
                <a:cs typeface="Times New Roman" panose="02020603050405020304" pitchFamily="18" charset="0"/>
              </a:rPr>
              <a:t>Faculty of Science,</a:t>
            </a:r>
          </a:p>
          <a:p>
            <a:pPr marL="0" indent="0" algn="ctr">
              <a:buNone/>
            </a:pPr>
            <a:r>
              <a:rPr lang="en-US" sz="2400" cap="none" dirty="0">
                <a:latin typeface="Times New Roman" panose="02020603050405020304" pitchFamily="18" charset="0"/>
                <a:cs typeface="Times New Roman" panose="02020603050405020304" pitchFamily="18" charset="0"/>
              </a:rPr>
              <a:t>University of Ruhuna</a:t>
            </a:r>
          </a:p>
          <a:p>
            <a:pPr algn="ctr"/>
            <a:endParaRPr lang="en-US" cap="none" dirty="0">
              <a:latin typeface="Times New Roman" panose="02020603050405020304" pitchFamily="18" charset="0"/>
              <a:cs typeface="Times New Roman" panose="02020603050405020304" pitchFamily="18" charset="0"/>
            </a:endParaRPr>
          </a:p>
          <a:p>
            <a:pPr marL="0" indent="0" algn="ctr">
              <a:buNone/>
            </a:pPr>
            <a:r>
              <a:rPr lang="en-US" b="1" cap="none" dirty="0">
                <a:latin typeface="Times New Roman" panose="02020603050405020304" pitchFamily="18" charset="0"/>
                <a:cs typeface="Times New Roman" panose="02020603050405020304" pitchFamily="18" charset="0"/>
              </a:rPr>
              <a:t>March 03, 2021</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11958512"/>
      </p:ext>
    </p:extLst>
  </p:cSld>
  <p:clrMapOvr>
    <a:masterClrMapping/>
  </p:clrMapOvr>
  <mc:AlternateContent xmlns:mc="http://schemas.openxmlformats.org/markup-compatibility/2006" xmlns:p14="http://schemas.microsoft.com/office/powerpoint/2010/main">
    <mc:Choice Requires="p14">
      <p:transition spd="slow" p14:dur="2000" advTm="23397"/>
    </mc:Choice>
    <mc:Fallback xmlns="">
      <p:transition spd="slow" advTm="23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D19C931E-7BF4-4F0D-A0B8-1ADD4AA80A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0709" y="1749287"/>
            <a:ext cx="9150582" cy="4690560"/>
          </a:xfrm>
          <a:prstGeom prst="rect">
            <a:avLst/>
          </a:prstGeom>
        </p:spPr>
      </p:pic>
      <p:sp>
        <p:nvSpPr>
          <p:cNvPr id="11" name="Title 10">
            <a:extLst>
              <a:ext uri="{FF2B5EF4-FFF2-40B4-BE49-F238E27FC236}">
                <a16:creationId xmlns="" xmlns:a16="http://schemas.microsoft.com/office/drawing/2014/main" id="{BF2634B5-AD2B-43AB-8B75-9BB7C70EB7DE}"/>
              </a:ext>
            </a:extLst>
          </p:cNvPr>
          <p:cNvSpPr>
            <a:spLocks noGrp="1"/>
          </p:cNvSpPr>
          <p:nvPr>
            <p:ph type="title"/>
          </p:nvPr>
        </p:nvSpPr>
        <p:spPr>
          <a:xfrm>
            <a:off x="358832" y="0"/>
            <a:ext cx="11833168" cy="1007165"/>
          </a:xfrm>
        </p:spPr>
        <p:txBody>
          <a:bodyPr>
            <a:normAutofit/>
          </a:bodyPr>
          <a:lstStyle/>
          <a:p>
            <a:r>
              <a:rPr lang="en-US" sz="4000" b="1" cap="none" dirty="0">
                <a:solidFill>
                  <a:srgbClr val="002060"/>
                </a:solidFill>
                <a:latin typeface="Times New Roman" panose="02020603050405020304" pitchFamily="18" charset="0"/>
                <a:cs typeface="Times New Roman" panose="02020603050405020304" pitchFamily="18" charset="0"/>
              </a:rPr>
              <a:t>Forecasting next-day Gold price by KNN algorithm</a:t>
            </a:r>
            <a:endParaRPr lang="en-US" sz="4000" dirty="0">
              <a:solidFill>
                <a:srgbClr val="002060"/>
              </a:solidFill>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1023407"/>
      </p:ext>
    </p:extLst>
  </p:cSld>
  <p:clrMapOvr>
    <a:masterClrMapping/>
  </p:clrMapOvr>
  <mc:AlternateContent xmlns:mc="http://schemas.openxmlformats.org/markup-compatibility/2006" xmlns:p14="http://schemas.microsoft.com/office/powerpoint/2010/main">
    <mc:Choice Requires="p14">
      <p:transition spd="slow" p14:dur="2000" advTm="39041"/>
    </mc:Choice>
    <mc:Fallback xmlns="">
      <p:transition spd="slow" advTm="39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238539" y="0"/>
            <a:ext cx="11953461" cy="1218055"/>
          </a:xfrm>
        </p:spPr>
        <p:txBody>
          <a:bodyPr>
            <a:normAutofit/>
          </a:bodyPr>
          <a:lstStyle/>
          <a:p>
            <a:r>
              <a:rPr lang="en-US" sz="4000" b="1" cap="none" dirty="0">
                <a:solidFill>
                  <a:srgbClr val="002060"/>
                </a:solidFill>
                <a:latin typeface="Times New Roman" panose="02020603050405020304" pitchFamily="18" charset="0"/>
                <a:cs typeface="Times New Roman" panose="02020603050405020304" pitchFamily="18" charset="0"/>
              </a:rPr>
              <a:t>Forecasting next-day Gold price by ANN model</a:t>
            </a:r>
          </a:p>
        </p:txBody>
      </p:sp>
      <p:pic>
        <p:nvPicPr>
          <p:cNvPr id="5" name="Picture 4">
            <a:extLst>
              <a:ext uri="{FF2B5EF4-FFF2-40B4-BE49-F238E27FC236}">
                <a16:creationId xmlns="" xmlns:a16="http://schemas.microsoft.com/office/drawing/2014/main" id="{69AF902A-AEE6-46B3-ACC4-5B8708E71A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614" y="2514069"/>
            <a:ext cx="4168430" cy="3510725"/>
          </a:xfrm>
          <a:prstGeom prst="rect">
            <a:avLst/>
          </a:prstGeom>
        </p:spPr>
      </p:pic>
      <p:graphicFrame>
        <p:nvGraphicFramePr>
          <p:cNvPr id="7" name="Table 7">
            <a:extLst>
              <a:ext uri="{FF2B5EF4-FFF2-40B4-BE49-F238E27FC236}">
                <a16:creationId xmlns="" xmlns:a16="http://schemas.microsoft.com/office/drawing/2014/main" id="{BF42E9CA-64AD-4F2F-B194-521099D6C0E1}"/>
              </a:ext>
            </a:extLst>
          </p:cNvPr>
          <p:cNvGraphicFramePr>
            <a:graphicFrameLocks noGrp="1"/>
          </p:cNvGraphicFramePr>
          <p:nvPr>
            <p:extLst>
              <p:ext uri="{D42A27DB-BD31-4B8C-83A1-F6EECF244321}">
                <p14:modId xmlns:p14="http://schemas.microsoft.com/office/powerpoint/2010/main" val="1679407395"/>
              </p:ext>
            </p:extLst>
          </p:nvPr>
        </p:nvGraphicFramePr>
        <p:xfrm>
          <a:off x="5698435" y="2186917"/>
          <a:ext cx="6241773" cy="4165028"/>
        </p:xfrm>
        <a:graphic>
          <a:graphicData uri="http://schemas.openxmlformats.org/drawingml/2006/table">
            <a:tbl>
              <a:tblPr firstRow="1" bandRow="1">
                <a:tableStyleId>{5C22544A-7EE6-4342-B048-85BDC9FD1C3A}</a:tableStyleId>
              </a:tblPr>
              <a:tblGrid>
                <a:gridCol w="2184048">
                  <a:extLst>
                    <a:ext uri="{9D8B030D-6E8A-4147-A177-3AD203B41FA5}">
                      <a16:colId xmlns="" xmlns:a16="http://schemas.microsoft.com/office/drawing/2014/main" val="3971924750"/>
                    </a:ext>
                  </a:extLst>
                </a:gridCol>
                <a:gridCol w="4057725">
                  <a:extLst>
                    <a:ext uri="{9D8B030D-6E8A-4147-A177-3AD203B41FA5}">
                      <a16:colId xmlns="" xmlns:a16="http://schemas.microsoft.com/office/drawing/2014/main" val="3174923355"/>
                    </a:ext>
                  </a:extLst>
                </a:gridCol>
              </a:tblGrid>
              <a:tr h="595004">
                <a:tc>
                  <a:txBody>
                    <a:bodyPr/>
                    <a:lstStyle/>
                    <a:p>
                      <a:r>
                        <a:rPr lang="en-US" sz="2400" dirty="0"/>
                        <a:t>Parameters</a:t>
                      </a:r>
                    </a:p>
                  </a:txBody>
                  <a:tcPr/>
                </a:tc>
                <a:tc>
                  <a:txBody>
                    <a:bodyPr/>
                    <a:lstStyle/>
                    <a:p>
                      <a:r>
                        <a:rPr lang="en-US" sz="2400" dirty="0"/>
                        <a:t>Values</a:t>
                      </a:r>
                    </a:p>
                  </a:txBody>
                  <a:tcPr/>
                </a:tc>
                <a:extLst>
                  <a:ext uri="{0D108BD9-81ED-4DB2-BD59-A6C34878D82A}">
                    <a16:rowId xmlns="" xmlns:a16="http://schemas.microsoft.com/office/drawing/2014/main" val="1636472237"/>
                  </a:ext>
                </a:extLst>
              </a:tr>
              <a:tr h="595004">
                <a:tc>
                  <a:txBody>
                    <a:bodyPr/>
                    <a:lstStyle/>
                    <a:p>
                      <a:r>
                        <a:rPr lang="en-US" sz="2400" dirty="0"/>
                        <a:t># input units</a:t>
                      </a:r>
                    </a:p>
                  </a:txBody>
                  <a:tcPr/>
                </a:tc>
                <a:tc>
                  <a:txBody>
                    <a:bodyPr/>
                    <a:lstStyle/>
                    <a:p>
                      <a:r>
                        <a:rPr lang="en-US" sz="2400" dirty="0"/>
                        <a:t>7</a:t>
                      </a:r>
                    </a:p>
                  </a:txBody>
                  <a:tcPr/>
                </a:tc>
                <a:extLst>
                  <a:ext uri="{0D108BD9-81ED-4DB2-BD59-A6C34878D82A}">
                    <a16:rowId xmlns="" xmlns:a16="http://schemas.microsoft.com/office/drawing/2014/main" val="50805123"/>
                  </a:ext>
                </a:extLst>
              </a:tr>
              <a:tr h="595004">
                <a:tc>
                  <a:txBody>
                    <a:bodyPr/>
                    <a:lstStyle/>
                    <a:p>
                      <a:r>
                        <a:rPr lang="en-US" sz="2400" dirty="0"/>
                        <a:t># hidden units</a:t>
                      </a:r>
                    </a:p>
                  </a:txBody>
                  <a:tcPr/>
                </a:tc>
                <a:tc>
                  <a:txBody>
                    <a:bodyPr/>
                    <a:lstStyle/>
                    <a:p>
                      <a:r>
                        <a:rPr lang="en-US" sz="2400" dirty="0"/>
                        <a:t>4</a:t>
                      </a:r>
                    </a:p>
                  </a:txBody>
                  <a:tcPr/>
                </a:tc>
                <a:extLst>
                  <a:ext uri="{0D108BD9-81ED-4DB2-BD59-A6C34878D82A}">
                    <a16:rowId xmlns="" xmlns:a16="http://schemas.microsoft.com/office/drawing/2014/main" val="3077670281"/>
                  </a:ext>
                </a:extLst>
              </a:tr>
              <a:tr h="595004">
                <a:tc>
                  <a:txBody>
                    <a:bodyPr/>
                    <a:lstStyle/>
                    <a:p>
                      <a:r>
                        <a:rPr lang="en-US" sz="2400" dirty="0"/>
                        <a:t># output units</a:t>
                      </a:r>
                    </a:p>
                  </a:txBody>
                  <a:tcPr/>
                </a:tc>
                <a:tc>
                  <a:txBody>
                    <a:bodyPr/>
                    <a:lstStyle/>
                    <a:p>
                      <a:r>
                        <a:rPr lang="en-US" sz="2400" dirty="0"/>
                        <a:t>1</a:t>
                      </a:r>
                    </a:p>
                  </a:txBody>
                  <a:tcPr/>
                </a:tc>
                <a:extLst>
                  <a:ext uri="{0D108BD9-81ED-4DB2-BD59-A6C34878D82A}">
                    <a16:rowId xmlns="" xmlns:a16="http://schemas.microsoft.com/office/drawing/2014/main" val="244287683"/>
                  </a:ext>
                </a:extLst>
              </a:tr>
              <a:tr h="595004">
                <a:tc>
                  <a:txBody>
                    <a:bodyPr/>
                    <a:lstStyle/>
                    <a:p>
                      <a:r>
                        <a:rPr lang="en-US" sz="2400" dirty="0"/>
                        <a:t>Initial weights</a:t>
                      </a:r>
                    </a:p>
                  </a:txBody>
                  <a:tcPr/>
                </a:tc>
                <a:tc>
                  <a:txBody>
                    <a:bodyPr/>
                    <a:lstStyle/>
                    <a:p>
                      <a:r>
                        <a:rPr lang="en-US" sz="2400" dirty="0"/>
                        <a:t>Randomly selected (-1,1)</a:t>
                      </a:r>
                    </a:p>
                  </a:txBody>
                  <a:tcPr/>
                </a:tc>
                <a:extLst>
                  <a:ext uri="{0D108BD9-81ED-4DB2-BD59-A6C34878D82A}">
                    <a16:rowId xmlns="" xmlns:a16="http://schemas.microsoft.com/office/drawing/2014/main" val="3826356624"/>
                  </a:ext>
                </a:extLst>
              </a:tr>
              <a:tr h="595004">
                <a:tc>
                  <a:txBody>
                    <a:bodyPr/>
                    <a:lstStyle/>
                    <a:p>
                      <a:r>
                        <a:rPr lang="en-US" sz="2400" dirty="0"/>
                        <a:t>Learning rate </a:t>
                      </a:r>
                    </a:p>
                  </a:txBody>
                  <a:tcPr/>
                </a:tc>
                <a:tc>
                  <a:txBody>
                    <a:bodyPr/>
                    <a:lstStyle/>
                    <a:p>
                      <a:r>
                        <a:rPr lang="en-US" sz="2400" dirty="0"/>
                        <a:t>0.8</a:t>
                      </a:r>
                    </a:p>
                  </a:txBody>
                  <a:tcPr/>
                </a:tc>
                <a:extLst>
                  <a:ext uri="{0D108BD9-81ED-4DB2-BD59-A6C34878D82A}">
                    <a16:rowId xmlns="" xmlns:a16="http://schemas.microsoft.com/office/drawing/2014/main" val="3897363171"/>
                  </a:ext>
                </a:extLst>
              </a:tr>
              <a:tr h="595004">
                <a:tc>
                  <a:txBody>
                    <a:bodyPr/>
                    <a:lstStyle/>
                    <a:p>
                      <a:r>
                        <a:rPr lang="en-US" sz="2400" dirty="0"/>
                        <a:t># Iterations</a:t>
                      </a:r>
                    </a:p>
                  </a:txBody>
                  <a:tcPr/>
                </a:tc>
                <a:tc>
                  <a:txBody>
                    <a:bodyPr/>
                    <a:lstStyle/>
                    <a:p>
                      <a:r>
                        <a:rPr lang="en-US" sz="2400" dirty="0"/>
                        <a:t>6000</a:t>
                      </a:r>
                    </a:p>
                  </a:txBody>
                  <a:tcPr/>
                </a:tc>
                <a:extLst>
                  <a:ext uri="{0D108BD9-81ED-4DB2-BD59-A6C34878D82A}">
                    <a16:rowId xmlns="" xmlns:a16="http://schemas.microsoft.com/office/drawing/2014/main" val="1435060240"/>
                  </a:ext>
                </a:extLst>
              </a:tr>
            </a:tbl>
          </a:graphicData>
        </a:graphic>
      </p:graphicFrame>
      <p:sp>
        <p:nvSpPr>
          <p:cNvPr id="6" name="TextBox 5">
            <a:extLst>
              <a:ext uri="{FF2B5EF4-FFF2-40B4-BE49-F238E27FC236}">
                <a16:creationId xmlns="" xmlns:a16="http://schemas.microsoft.com/office/drawing/2014/main" id="{63CA1181-7115-4CF4-9760-10AA1CB551A9}"/>
              </a:ext>
            </a:extLst>
          </p:cNvPr>
          <p:cNvSpPr txBox="1"/>
          <p:nvPr/>
        </p:nvSpPr>
        <p:spPr>
          <a:xfrm>
            <a:off x="1129438" y="1725252"/>
            <a:ext cx="3467961"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Network Architecture</a:t>
            </a:r>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01085592"/>
      </p:ext>
    </p:extLst>
  </p:cSld>
  <p:clrMapOvr>
    <a:masterClrMapping/>
  </p:clrMapOvr>
  <mc:AlternateContent xmlns:mc="http://schemas.openxmlformats.org/markup-compatibility/2006" xmlns:p14="http://schemas.microsoft.com/office/powerpoint/2010/main">
    <mc:Choice Requires="p14">
      <p:transition spd="slow" p14:dur="2000" advTm="22176"/>
    </mc:Choice>
    <mc:Fallback xmlns="">
      <p:transition spd="slow" advTm="22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238539" y="0"/>
            <a:ext cx="11953461" cy="1218055"/>
          </a:xfrm>
        </p:spPr>
        <p:txBody>
          <a:bodyPr>
            <a:normAutofit/>
          </a:bodyPr>
          <a:lstStyle/>
          <a:p>
            <a:r>
              <a:rPr lang="en-US" sz="4000" b="1" cap="none" dirty="0">
                <a:solidFill>
                  <a:srgbClr val="002060"/>
                </a:solidFill>
                <a:latin typeface="Times New Roman" panose="02020603050405020304" pitchFamily="18" charset="0"/>
                <a:cs typeface="Times New Roman" panose="02020603050405020304" pitchFamily="18" charset="0"/>
              </a:rPr>
              <a:t>Forecasting next-day Gold price by ANN model</a:t>
            </a:r>
          </a:p>
        </p:txBody>
      </p:sp>
      <p:pic>
        <p:nvPicPr>
          <p:cNvPr id="4" name="Picture 3">
            <a:extLst>
              <a:ext uri="{FF2B5EF4-FFF2-40B4-BE49-F238E27FC236}">
                <a16:creationId xmlns="" xmlns:a16="http://schemas.microsoft.com/office/drawing/2014/main" id="{D12E0944-D37F-409D-9DD5-B46B0A628C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8539" y="1218055"/>
            <a:ext cx="7043628" cy="3601716"/>
          </a:xfrm>
          <a:prstGeom prst="rect">
            <a:avLst/>
          </a:prstGeom>
        </p:spPr>
      </p:pic>
      <p:pic>
        <p:nvPicPr>
          <p:cNvPr id="6" name="Picture 5">
            <a:extLst>
              <a:ext uri="{FF2B5EF4-FFF2-40B4-BE49-F238E27FC236}">
                <a16:creationId xmlns="" xmlns:a16="http://schemas.microsoft.com/office/drawing/2014/main" id="{B82E0629-E7D2-4403-ABE7-ABC5373005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08711" y="3429000"/>
            <a:ext cx="5944750" cy="3429000"/>
          </a:xfrm>
          <a:prstGeom prst="rect">
            <a:avLst/>
          </a:prstGeom>
        </p:spPr>
      </p:pic>
      <p:sp>
        <p:nvSpPr>
          <p:cNvPr id="14" name="TextBox 13">
            <a:extLst>
              <a:ext uri="{FF2B5EF4-FFF2-40B4-BE49-F238E27FC236}">
                <a16:creationId xmlns="" xmlns:a16="http://schemas.microsoft.com/office/drawing/2014/main" id="{BB06D904-DC22-4758-913C-5FC43CB85A2C}"/>
              </a:ext>
            </a:extLst>
          </p:cNvPr>
          <p:cNvSpPr txBox="1"/>
          <p:nvPr/>
        </p:nvSpPr>
        <p:spPr>
          <a:xfrm>
            <a:off x="407135" y="4912667"/>
            <a:ext cx="4994597"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Network output for the Training set</a:t>
            </a:r>
          </a:p>
        </p:txBody>
      </p:sp>
      <p:sp>
        <p:nvSpPr>
          <p:cNvPr id="15" name="TextBox 14">
            <a:extLst>
              <a:ext uri="{FF2B5EF4-FFF2-40B4-BE49-F238E27FC236}">
                <a16:creationId xmlns="" xmlns:a16="http://schemas.microsoft.com/office/drawing/2014/main" id="{CEFDDF2E-2593-414C-BDF9-23E82232FD80}"/>
              </a:ext>
            </a:extLst>
          </p:cNvPr>
          <p:cNvSpPr txBox="1"/>
          <p:nvPr/>
        </p:nvSpPr>
        <p:spPr>
          <a:xfrm>
            <a:off x="7282167" y="2788080"/>
            <a:ext cx="4651144" cy="461665"/>
          </a:xfrm>
          <a:prstGeom prst="rect">
            <a:avLst/>
          </a:prstGeom>
          <a:noFill/>
        </p:spPr>
        <p:txBody>
          <a:bodyPr wrap="squar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Network output for the Testing set</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00142380"/>
      </p:ext>
    </p:extLst>
  </p:cSld>
  <p:clrMapOvr>
    <a:masterClrMapping/>
  </p:clrMapOvr>
  <mc:AlternateContent xmlns:mc="http://schemas.openxmlformats.org/markup-compatibility/2006" xmlns:p14="http://schemas.microsoft.com/office/powerpoint/2010/main">
    <mc:Choice Requires="p14">
      <p:transition spd="slow" p14:dur="2000" advTm="42819"/>
    </mc:Choice>
    <mc:Fallback xmlns="">
      <p:transition spd="slow" advTm="42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 xmlns:a16="http://schemas.microsoft.com/office/drawing/2014/main" id="{BF2634B5-AD2B-43AB-8B75-9BB7C70EB7DE}"/>
              </a:ext>
            </a:extLst>
          </p:cNvPr>
          <p:cNvSpPr>
            <a:spLocks noGrp="1"/>
          </p:cNvSpPr>
          <p:nvPr>
            <p:ph type="title"/>
          </p:nvPr>
        </p:nvSpPr>
        <p:spPr>
          <a:xfrm>
            <a:off x="358832" y="0"/>
            <a:ext cx="11833168" cy="1596177"/>
          </a:xfrm>
        </p:spPr>
        <p:txBody>
          <a:bodyPr>
            <a:normAutofit/>
          </a:bodyPr>
          <a:lstStyle/>
          <a:p>
            <a:r>
              <a:rPr lang="en-US" sz="4000" b="1" cap="none" dirty="0">
                <a:solidFill>
                  <a:srgbClr val="002060"/>
                </a:solidFill>
                <a:latin typeface="Times New Roman" panose="02020603050405020304" pitchFamily="18" charset="0"/>
                <a:cs typeface="Times New Roman" panose="02020603050405020304" pitchFamily="18" charset="0"/>
              </a:rPr>
              <a:t>Comparing accuracy between KNN&amp; ANN models </a:t>
            </a:r>
            <a:endParaRPr lang="en-US" sz="4000" dirty="0">
              <a:solidFill>
                <a:srgbClr val="002060"/>
              </a:solidFill>
            </a:endParaRPr>
          </a:p>
        </p:txBody>
      </p:sp>
      <p:pic>
        <p:nvPicPr>
          <p:cNvPr id="3" name="Picture 2">
            <a:extLst>
              <a:ext uri="{FF2B5EF4-FFF2-40B4-BE49-F238E27FC236}">
                <a16:creationId xmlns="" xmlns:a16="http://schemas.microsoft.com/office/drawing/2014/main" id="{34B5372A-F521-4A3B-940A-BA34BF5ABA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297" y="1596176"/>
            <a:ext cx="7566990" cy="4380554"/>
          </a:xfrm>
          <a:prstGeom prst="rect">
            <a:avLst/>
          </a:prstGeom>
        </p:spPr>
      </p:pic>
      <p:graphicFrame>
        <p:nvGraphicFramePr>
          <p:cNvPr id="10" name="Table 9">
            <a:extLst>
              <a:ext uri="{FF2B5EF4-FFF2-40B4-BE49-F238E27FC236}">
                <a16:creationId xmlns="" xmlns:a16="http://schemas.microsoft.com/office/drawing/2014/main" id="{BDD1FDEF-3D6A-48CD-B0B5-572F6EF9362D}"/>
              </a:ext>
            </a:extLst>
          </p:cNvPr>
          <p:cNvGraphicFramePr>
            <a:graphicFrameLocks noGrp="1"/>
          </p:cNvGraphicFramePr>
          <p:nvPr>
            <p:extLst>
              <p:ext uri="{D42A27DB-BD31-4B8C-83A1-F6EECF244321}">
                <p14:modId xmlns:p14="http://schemas.microsoft.com/office/powerpoint/2010/main" val="3173338819"/>
              </p:ext>
            </p:extLst>
          </p:nvPr>
        </p:nvGraphicFramePr>
        <p:xfrm>
          <a:off x="8229373" y="4675716"/>
          <a:ext cx="3929268" cy="1778784"/>
        </p:xfrm>
        <a:graphic>
          <a:graphicData uri="http://schemas.openxmlformats.org/drawingml/2006/table">
            <a:tbl>
              <a:tblPr firstRow="1" firstCol="1" bandRow="1">
                <a:tableStyleId>{5C22544A-7EE6-4342-B048-85BDC9FD1C3A}</a:tableStyleId>
              </a:tblPr>
              <a:tblGrid>
                <a:gridCol w="1309476">
                  <a:extLst>
                    <a:ext uri="{9D8B030D-6E8A-4147-A177-3AD203B41FA5}">
                      <a16:colId xmlns="" xmlns:a16="http://schemas.microsoft.com/office/drawing/2014/main" val="3290949472"/>
                    </a:ext>
                  </a:extLst>
                </a:gridCol>
                <a:gridCol w="1309896">
                  <a:extLst>
                    <a:ext uri="{9D8B030D-6E8A-4147-A177-3AD203B41FA5}">
                      <a16:colId xmlns="" xmlns:a16="http://schemas.microsoft.com/office/drawing/2014/main" val="3823406226"/>
                    </a:ext>
                  </a:extLst>
                </a:gridCol>
                <a:gridCol w="1309896">
                  <a:extLst>
                    <a:ext uri="{9D8B030D-6E8A-4147-A177-3AD203B41FA5}">
                      <a16:colId xmlns="" xmlns:a16="http://schemas.microsoft.com/office/drawing/2014/main" val="2055465148"/>
                    </a:ext>
                  </a:extLst>
                </a:gridCol>
              </a:tblGrid>
              <a:tr h="642934">
                <a:tc>
                  <a:txBody>
                    <a:bodyPr/>
                    <a:lstStyle/>
                    <a:p>
                      <a:pPr marL="0" marR="0" algn="ctr">
                        <a:lnSpc>
                          <a:spcPct val="115000"/>
                        </a:lnSpc>
                        <a:spcBef>
                          <a:spcPts val="0"/>
                        </a:spcBef>
                        <a:spcAft>
                          <a:spcPts val="1000"/>
                        </a:spcAft>
                      </a:pPr>
                      <a:r>
                        <a:rPr lang="tr-TR" sz="2000" b="1" dirty="0">
                          <a:effectLst/>
                          <a:latin typeface="Times New Roman" panose="02020603050405020304" pitchFamily="18" charset="0"/>
                          <a:cs typeface="Times New Roman" panose="02020603050405020304" pitchFamily="18" charset="0"/>
                        </a:rPr>
                        <a:t>Model </a:t>
                      </a:r>
                      <a:endParaRPr lang="en-US" sz="20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1000"/>
                        </a:spcAft>
                      </a:pPr>
                      <a:r>
                        <a:rPr lang="tr-TR" sz="2000" b="1" dirty="0">
                          <a:effectLst/>
                          <a:latin typeface="Times New Roman" panose="02020603050405020304" pitchFamily="18" charset="0"/>
                          <a:cs typeface="Times New Roman" panose="02020603050405020304" pitchFamily="18" charset="0"/>
                        </a:rPr>
                        <a:t>MSE</a:t>
                      </a:r>
                      <a:endParaRPr lang="en-US" sz="20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1000"/>
                        </a:spcAft>
                      </a:pPr>
                      <a:r>
                        <a:rPr lang="tr-TR" sz="2000" b="1">
                          <a:effectLst/>
                          <a:latin typeface="Times New Roman" panose="02020603050405020304" pitchFamily="18" charset="0"/>
                          <a:cs typeface="Times New Roman" panose="02020603050405020304" pitchFamily="18" charset="0"/>
                        </a:rPr>
                        <a:t>MAE</a:t>
                      </a:r>
                      <a:endParaRPr lang="en-US" sz="20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809739539"/>
                  </a:ext>
                </a:extLst>
              </a:tr>
              <a:tr h="567925">
                <a:tc>
                  <a:txBody>
                    <a:bodyPr/>
                    <a:lstStyle/>
                    <a:p>
                      <a:pPr marL="0" marR="0" algn="ctr">
                        <a:lnSpc>
                          <a:spcPct val="115000"/>
                        </a:lnSpc>
                        <a:spcBef>
                          <a:spcPts val="0"/>
                        </a:spcBef>
                        <a:spcAft>
                          <a:spcPts val="1000"/>
                        </a:spcAft>
                      </a:pPr>
                      <a:r>
                        <a:rPr lang="tr-TR" sz="2000" b="1" dirty="0">
                          <a:effectLst/>
                          <a:latin typeface="Times New Roman" panose="02020603050405020304" pitchFamily="18" charset="0"/>
                          <a:cs typeface="Times New Roman" panose="02020603050405020304" pitchFamily="18" charset="0"/>
                        </a:rPr>
                        <a:t>ANN</a:t>
                      </a:r>
                      <a:endParaRPr lang="en-US" sz="20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1000"/>
                        </a:spcAft>
                      </a:pPr>
                      <a:r>
                        <a:rPr lang="tr-TR" sz="2000" b="1" dirty="0">
                          <a:effectLst/>
                          <a:latin typeface="Times New Roman" panose="02020603050405020304" pitchFamily="18" charset="0"/>
                          <a:cs typeface="Times New Roman" panose="02020603050405020304" pitchFamily="18" charset="0"/>
                        </a:rPr>
                        <a:t>0.004780</a:t>
                      </a:r>
                      <a:endParaRPr lang="en-US" sz="20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1000"/>
                        </a:spcAft>
                      </a:pPr>
                      <a:r>
                        <a:rPr lang="tr-TR" sz="2000" b="1" dirty="0">
                          <a:effectLst/>
                          <a:latin typeface="Times New Roman" panose="02020603050405020304" pitchFamily="18" charset="0"/>
                          <a:cs typeface="Times New Roman" panose="02020603050405020304" pitchFamily="18" charset="0"/>
                        </a:rPr>
                        <a:t>0.054833</a:t>
                      </a:r>
                      <a:endParaRPr lang="en-US" sz="20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922877160"/>
                  </a:ext>
                </a:extLst>
              </a:tr>
              <a:tr h="567925">
                <a:tc>
                  <a:txBody>
                    <a:bodyPr/>
                    <a:lstStyle/>
                    <a:p>
                      <a:pPr marL="0" marR="0" algn="ctr">
                        <a:lnSpc>
                          <a:spcPct val="115000"/>
                        </a:lnSpc>
                        <a:spcBef>
                          <a:spcPts val="0"/>
                        </a:spcBef>
                        <a:spcAft>
                          <a:spcPts val="1000"/>
                        </a:spcAft>
                      </a:pPr>
                      <a:r>
                        <a:rPr lang="tr-TR" sz="2000" b="1">
                          <a:effectLst/>
                          <a:latin typeface="Times New Roman" panose="02020603050405020304" pitchFamily="18" charset="0"/>
                          <a:cs typeface="Times New Roman" panose="02020603050405020304" pitchFamily="18" charset="0"/>
                        </a:rPr>
                        <a:t>KNN</a:t>
                      </a:r>
                      <a:endParaRPr lang="en-US" sz="20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1000"/>
                        </a:spcAft>
                      </a:pPr>
                      <a:r>
                        <a:rPr lang="tr-TR" sz="2000" b="1">
                          <a:effectLst/>
                          <a:latin typeface="Times New Roman" panose="02020603050405020304" pitchFamily="18" charset="0"/>
                          <a:cs typeface="Times New Roman" panose="02020603050405020304" pitchFamily="18" charset="0"/>
                        </a:rPr>
                        <a:t>0.021825</a:t>
                      </a:r>
                      <a:endParaRPr lang="en-US" sz="20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1000"/>
                        </a:spcAft>
                      </a:pPr>
                      <a:r>
                        <a:rPr lang="tr-TR" sz="2000" b="1" dirty="0">
                          <a:effectLst/>
                          <a:latin typeface="Times New Roman" panose="02020603050405020304" pitchFamily="18" charset="0"/>
                          <a:cs typeface="Times New Roman" panose="02020603050405020304" pitchFamily="18" charset="0"/>
                        </a:rPr>
                        <a:t>0.118098</a:t>
                      </a:r>
                      <a:endParaRPr lang="en-US" sz="20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016801322"/>
                  </a:ext>
                </a:extLst>
              </a:tr>
            </a:tbl>
          </a:graphicData>
        </a:graphic>
      </p:graphicFrame>
      <p:sp>
        <p:nvSpPr>
          <p:cNvPr id="2" name="TextBox 1">
            <a:extLst>
              <a:ext uri="{FF2B5EF4-FFF2-40B4-BE49-F238E27FC236}">
                <a16:creationId xmlns="" xmlns:a16="http://schemas.microsoft.com/office/drawing/2014/main" id="{2EF80E91-182A-486A-9BC4-4BFD59A32D47}"/>
              </a:ext>
            </a:extLst>
          </p:cNvPr>
          <p:cNvSpPr txBox="1"/>
          <p:nvPr/>
        </p:nvSpPr>
        <p:spPr>
          <a:xfrm>
            <a:off x="8650576" y="1753167"/>
            <a:ext cx="2944332" cy="461665"/>
          </a:xfrm>
          <a:prstGeom prst="rect">
            <a:avLst/>
          </a:prstGeom>
          <a:noFill/>
        </p:spPr>
        <p:txBody>
          <a:bodyPr wrap="none"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Error Measurements</a:t>
            </a:r>
          </a:p>
        </p:txBody>
      </p:sp>
      <p:pic>
        <p:nvPicPr>
          <p:cNvPr id="7" name="Picture 6">
            <a:extLst>
              <a:ext uri="{FF2B5EF4-FFF2-40B4-BE49-F238E27FC236}">
                <a16:creationId xmlns="" xmlns:a16="http://schemas.microsoft.com/office/drawing/2014/main" id="{EF8DD6E7-2829-4ACB-BBF2-EB954DE8F380}"/>
              </a:ext>
            </a:extLst>
          </p:cNvPr>
          <p:cNvPicPr>
            <a:picLocks noChangeAspect="1"/>
          </p:cNvPicPr>
          <p:nvPr/>
        </p:nvPicPr>
        <p:blipFill>
          <a:blip r:embed="rId5"/>
          <a:stretch>
            <a:fillRect/>
          </a:stretch>
        </p:blipFill>
        <p:spPr>
          <a:xfrm>
            <a:off x="8474312" y="3426232"/>
            <a:ext cx="3439391" cy="927476"/>
          </a:xfrm>
          <a:prstGeom prst="rect">
            <a:avLst/>
          </a:prstGeom>
        </p:spPr>
      </p:pic>
      <p:pic>
        <p:nvPicPr>
          <p:cNvPr id="15" name="Picture 14">
            <a:extLst>
              <a:ext uri="{FF2B5EF4-FFF2-40B4-BE49-F238E27FC236}">
                <a16:creationId xmlns="" xmlns:a16="http://schemas.microsoft.com/office/drawing/2014/main" id="{833BB059-6C86-4D5E-9803-3DDACEDB9989}"/>
              </a:ext>
            </a:extLst>
          </p:cNvPr>
          <p:cNvPicPr>
            <a:picLocks noChangeAspect="1"/>
          </p:cNvPicPr>
          <p:nvPr/>
        </p:nvPicPr>
        <p:blipFill>
          <a:blip r:embed="rId6"/>
          <a:stretch>
            <a:fillRect/>
          </a:stretch>
        </p:blipFill>
        <p:spPr>
          <a:xfrm>
            <a:off x="8494397" y="2371822"/>
            <a:ext cx="3407457" cy="905910"/>
          </a:xfrm>
          <a:prstGeom prst="rect">
            <a:avLst/>
          </a:prstGeom>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23892374"/>
      </p:ext>
    </p:extLst>
  </p:cSld>
  <p:clrMapOvr>
    <a:masterClrMapping/>
  </p:clrMapOvr>
  <mc:AlternateContent xmlns:mc="http://schemas.openxmlformats.org/markup-compatibility/2006" xmlns:p14="http://schemas.microsoft.com/office/powerpoint/2010/main">
    <mc:Choice Requires="p14">
      <p:transition spd="slow" p14:dur="2000" advTm="63862"/>
    </mc:Choice>
    <mc:Fallback xmlns="">
      <p:transition spd="slow" advTm="638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913774" y="0"/>
            <a:ext cx="10364451" cy="1596177"/>
          </a:xfrm>
        </p:spPr>
        <p:txBody>
          <a:bodyPr>
            <a:normAutofit/>
          </a:bodyPr>
          <a:lstStyle/>
          <a:p>
            <a:r>
              <a:rPr lang="en-US" sz="4400" b="1" cap="none" dirty="0">
                <a:solidFill>
                  <a:srgbClr val="002060"/>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 xmlns:a16="http://schemas.microsoft.com/office/drawing/2014/main" id="{AA7F2B46-E809-47F0-8BD0-B272B04A2EF1}"/>
              </a:ext>
            </a:extLst>
          </p:cNvPr>
          <p:cNvSpPr>
            <a:spLocks noGrp="1"/>
          </p:cNvSpPr>
          <p:nvPr>
            <p:ph idx="1"/>
          </p:nvPr>
        </p:nvSpPr>
        <p:spPr>
          <a:xfrm>
            <a:off x="299545" y="2133600"/>
            <a:ext cx="11619186" cy="4346028"/>
          </a:xfrm>
        </p:spPr>
        <p:txBody>
          <a:bodyPr>
            <a:normAutofit/>
          </a:bodyPr>
          <a:lstStyle/>
          <a:p>
            <a:pPr>
              <a:buFont typeface="Wingdings" panose="05000000000000000000" pitchFamily="2" charset="2"/>
              <a:buChar char="Ø"/>
            </a:pPr>
            <a:r>
              <a:rPr lang="en-US" sz="2400" cap="none" dirty="0">
                <a:solidFill>
                  <a:srgbClr val="000000"/>
                </a:solidFill>
                <a:effectLst/>
                <a:latin typeface="Times New Roman" panose="02020603050405020304" pitchFamily="18" charset="0"/>
                <a:ea typeface="Calibri" panose="020F0502020204030204" pitchFamily="34" charset="0"/>
              </a:rPr>
              <a:t>  </a:t>
            </a:r>
            <a:r>
              <a:rPr lang="tr-TR" sz="2400" cap="none" dirty="0">
                <a:solidFill>
                  <a:srgbClr val="000000"/>
                </a:solidFill>
                <a:effectLst/>
                <a:latin typeface="Times New Roman" panose="02020603050405020304" pitchFamily="18" charset="0"/>
                <a:ea typeface="Calibri" panose="020F0502020204030204" pitchFamily="34" charset="0"/>
              </a:rPr>
              <a:t>The accuracy measures (MSE and MAE) in this study indicate that the ANN approach performed better forecasting accuracy than the KNN approach for the gold price in sri lanka. </a:t>
            </a:r>
            <a:endParaRPr lang="en-US" sz="2400" cap="none" dirty="0">
              <a:solidFill>
                <a:srgbClr val="000000"/>
              </a:solidFill>
              <a:effectLst/>
              <a:latin typeface="Times New Roman" panose="02020603050405020304" pitchFamily="18" charset="0"/>
              <a:ea typeface="Calibri" panose="020F0502020204030204" pitchFamily="34" charset="0"/>
            </a:endParaRPr>
          </a:p>
          <a:p>
            <a:pPr marL="0" indent="0">
              <a:buNone/>
            </a:pPr>
            <a:endParaRPr lang="en-US" sz="2400" cap="none" dirty="0">
              <a:solidFill>
                <a:srgbClr val="000000"/>
              </a:solidFill>
              <a:latin typeface="Times New Roman" panose="02020603050405020304" pitchFamily="18" charset="0"/>
              <a:ea typeface="Calibri" panose="020F0502020204030204" pitchFamily="34" charset="0"/>
            </a:endParaRPr>
          </a:p>
          <a:p>
            <a:pPr>
              <a:buFont typeface="Wingdings" panose="05000000000000000000" pitchFamily="2" charset="2"/>
              <a:buChar char="Ø"/>
            </a:pPr>
            <a:r>
              <a:rPr lang="tr-TR" sz="2400" cap="none" dirty="0">
                <a:solidFill>
                  <a:srgbClr val="000000"/>
                </a:solidFill>
                <a:effectLst/>
                <a:latin typeface="Times New Roman" panose="02020603050405020304" pitchFamily="18" charset="0"/>
                <a:ea typeface="Calibri" panose="020F0502020204030204" pitchFamily="34" charset="0"/>
              </a:rPr>
              <a:t> </a:t>
            </a:r>
            <a:r>
              <a:rPr lang="en-US" sz="2400" cap="none" dirty="0">
                <a:solidFill>
                  <a:srgbClr val="000000"/>
                </a:solidFill>
                <a:effectLst/>
                <a:latin typeface="Times New Roman" panose="02020603050405020304" pitchFamily="18" charset="0"/>
                <a:ea typeface="Calibri" panose="020F0502020204030204" pitchFamily="34" charset="0"/>
              </a:rPr>
              <a:t>  </a:t>
            </a:r>
            <a:r>
              <a:rPr lang="tr-TR" sz="2400" cap="none" dirty="0">
                <a:solidFill>
                  <a:srgbClr val="000000"/>
                </a:solidFill>
                <a:effectLst/>
                <a:latin typeface="Times New Roman" panose="02020603050405020304" pitchFamily="18" charset="0"/>
                <a:ea typeface="Calibri" panose="020F0502020204030204" pitchFamily="34" charset="0"/>
              </a:rPr>
              <a:t>Although there are some deviations between predicted values in the KNN approach and actual values, they have very similar fluctuations as shown in the figure. So, the KNN and ANN approached will be able to forecast the time series data such as gold price, share price, etc.</a:t>
            </a:r>
            <a:endParaRPr lang="en-US" sz="2400" cap="none" dirty="0">
              <a:solidFill>
                <a:srgbClr val="000000"/>
              </a:solidFill>
              <a:effectLst/>
              <a:latin typeface="Times New Roman" panose="02020603050405020304" pitchFamily="18" charset="0"/>
              <a:ea typeface="Calibri" panose="020F0502020204030204" pitchFamily="34" charset="0"/>
            </a:endParaRPr>
          </a:p>
          <a:p>
            <a:endParaRPr lang="en-US" sz="1800" cap="none" dirty="0">
              <a:solidFill>
                <a:srgbClr val="000000"/>
              </a:solidFill>
              <a:latin typeface="Times New Roman" panose="02020603050405020304" pitchFamily="18" charset="0"/>
            </a:endParaRPr>
          </a:p>
          <a:p>
            <a:pPr marL="0" indent="0">
              <a:buNone/>
            </a:pPr>
            <a:endParaRPr lang="en-US" sz="1800" cap="none"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00876493"/>
      </p:ext>
    </p:extLst>
  </p:cSld>
  <p:clrMapOvr>
    <a:masterClrMapping/>
  </p:clrMapOvr>
  <mc:AlternateContent xmlns:mc="http://schemas.openxmlformats.org/markup-compatibility/2006" xmlns:p14="http://schemas.microsoft.com/office/powerpoint/2010/main">
    <mc:Choice Requires="p14">
      <p:transition spd="slow" p14:dur="2000" advTm="19581"/>
    </mc:Choice>
    <mc:Fallback xmlns="">
      <p:transition spd="slow" advTm="19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913775" y="1"/>
            <a:ext cx="10364451" cy="821634"/>
          </a:xfrm>
        </p:spPr>
        <p:txBody>
          <a:bodyPr>
            <a:normAutofit/>
          </a:bodyPr>
          <a:lstStyle/>
          <a:p>
            <a:r>
              <a:rPr lang="en-GB" sz="4400" b="1" cap="none" dirty="0">
                <a:solidFill>
                  <a:srgbClr val="002060"/>
                </a:solidFill>
                <a:effectLst/>
                <a:latin typeface="Times New Roman" panose="02020603050405020304" pitchFamily="18" charset="0"/>
                <a:ea typeface="Calibri" panose="020F0502020204030204" pitchFamily="34" charset="0"/>
              </a:rPr>
              <a:t>References </a:t>
            </a:r>
            <a:endParaRPr lang="en-US" sz="4400" b="1" cap="none" dirty="0">
              <a:solidFill>
                <a:srgbClr val="00206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AA7F2B46-E809-47F0-8BD0-B272B04A2EF1}"/>
              </a:ext>
            </a:extLst>
          </p:cNvPr>
          <p:cNvSpPr>
            <a:spLocks noGrp="1"/>
          </p:cNvSpPr>
          <p:nvPr>
            <p:ph idx="1"/>
          </p:nvPr>
        </p:nvSpPr>
        <p:spPr>
          <a:xfrm>
            <a:off x="167023" y="821636"/>
            <a:ext cx="11759934" cy="5910468"/>
          </a:xfrm>
        </p:spPr>
        <p:txBody>
          <a:bodyPr>
            <a:normAutofit fontScale="92500" lnSpcReduction="10000"/>
          </a:bodyPr>
          <a:lstStyle/>
          <a:p>
            <a:pPr marL="114300" marR="0" indent="-342900">
              <a:spcBef>
                <a:spcPts val="0"/>
              </a:spcBef>
              <a:spcAft>
                <a:spcPts val="0"/>
              </a:spcAft>
              <a:buFont typeface="Wingdings" panose="05000000000000000000" pitchFamily="2" charset="2"/>
              <a:buChar char="Ø"/>
            </a:pPr>
            <a:r>
              <a:rPr lang="tr-TR" sz="2200"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rPr>
              <a:t> </a:t>
            </a:r>
            <a:r>
              <a:rPr lang="tr-TR"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rPr>
              <a:t>Igiri chinwe peace, anyama oscar uzoma, silas abbasiama ıta and sam lini, (2015), ınternational journal of engineering research &amp; technology (IJERT), vol. 4, (3)</a:t>
            </a:r>
            <a:endParaRPr lang="en-US"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endParaRPr>
          </a:p>
          <a:p>
            <a:pPr marL="0" marR="0" indent="0">
              <a:spcBef>
                <a:spcPts val="0"/>
              </a:spcBef>
              <a:spcAft>
                <a:spcPts val="0"/>
              </a:spcAft>
              <a:buNone/>
            </a:pPr>
            <a:endParaRPr lang="en-US" sz="2200" cap="none" dirty="0">
              <a:effectLst/>
              <a:latin typeface="Calibri" panose="020F0502020204030204" pitchFamily="34" charset="0"/>
              <a:ea typeface="Calibri" panose="020F0502020204030204" pitchFamily="34" charset="0"/>
              <a:cs typeface="Latha" panose="020B0604020202020204" pitchFamily="34" charset="0"/>
            </a:endParaRPr>
          </a:p>
          <a:p>
            <a:pPr marL="114300" marR="0" indent="-342900">
              <a:spcBef>
                <a:spcPts val="0"/>
              </a:spcBef>
              <a:spcAft>
                <a:spcPts val="0"/>
              </a:spcAft>
              <a:buFont typeface="Wingdings" panose="05000000000000000000" pitchFamily="2" charset="2"/>
              <a:buChar char="Ø"/>
            </a:pPr>
            <a:r>
              <a:rPr lang="tr-TR" sz="2200" cap="none" dirty="0">
                <a:effectLst/>
                <a:latin typeface="Times New Roman" panose="02020603050405020304" pitchFamily="18" charset="0"/>
                <a:ea typeface="Calibri" panose="020F0502020204030204" pitchFamily="34" charset="0"/>
                <a:cs typeface="Latha" panose="020B0604020202020204" pitchFamily="34" charset="0"/>
              </a:rPr>
              <a:t>Qi yu, yoan miche, antii sorjamaa, alberto guillen, amaury lendasse and eric severin, (2010), “ OP-KNN: method and applications”, advance in artificial neural systems, vol. 2010.</a:t>
            </a:r>
            <a:endParaRPr lang="en-US" sz="2200" cap="none" dirty="0">
              <a:effectLst/>
              <a:latin typeface="Times New Roman" panose="02020603050405020304" pitchFamily="18" charset="0"/>
              <a:ea typeface="Calibri" panose="020F0502020204030204" pitchFamily="34" charset="0"/>
              <a:cs typeface="Latha" panose="020B0604020202020204" pitchFamily="34" charset="0"/>
            </a:endParaRPr>
          </a:p>
          <a:p>
            <a:pPr marL="0" marR="0" indent="0">
              <a:spcBef>
                <a:spcPts val="0"/>
              </a:spcBef>
              <a:spcAft>
                <a:spcPts val="0"/>
              </a:spcAft>
              <a:buNone/>
            </a:pPr>
            <a:endParaRPr lang="en-US" sz="2200" cap="none" dirty="0">
              <a:effectLst/>
              <a:latin typeface="Calibri" panose="020F0502020204030204" pitchFamily="34" charset="0"/>
              <a:ea typeface="Calibri" panose="020F0502020204030204" pitchFamily="34" charset="0"/>
              <a:cs typeface="Latha" panose="020B0604020202020204" pitchFamily="34" charset="0"/>
            </a:endParaRPr>
          </a:p>
          <a:p>
            <a:pPr marL="114300" marR="0" indent="-342900">
              <a:spcBef>
                <a:spcPts val="0"/>
              </a:spcBef>
              <a:spcAft>
                <a:spcPts val="0"/>
              </a:spcAft>
              <a:buFont typeface="Wingdings" panose="05000000000000000000" pitchFamily="2" charset="2"/>
              <a:buChar char="Ø"/>
            </a:pPr>
            <a:r>
              <a:rPr lang="tr-TR"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rPr>
              <a:t>Mahfuzah mustafa, mohd nasir taib, zunairah hj. Murat and norizam sulaiman, journal of computer science &amp; computational mathematics, volume 2, ıssue 4, april 2012.</a:t>
            </a:r>
            <a:endParaRPr lang="en-US"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endParaRPr>
          </a:p>
          <a:p>
            <a:pPr marL="0" marR="0" indent="0">
              <a:spcBef>
                <a:spcPts val="0"/>
              </a:spcBef>
              <a:spcAft>
                <a:spcPts val="0"/>
              </a:spcAft>
              <a:buNone/>
            </a:pPr>
            <a:endParaRPr lang="en-US" sz="2200" cap="none" dirty="0">
              <a:effectLst/>
              <a:latin typeface="Calibri" panose="020F0502020204030204" pitchFamily="34" charset="0"/>
              <a:ea typeface="Calibri" panose="020F0502020204030204" pitchFamily="34" charset="0"/>
              <a:cs typeface="Latha" panose="020B0604020202020204" pitchFamily="34" charset="0"/>
            </a:endParaRPr>
          </a:p>
          <a:p>
            <a:pPr marL="114300" marR="0" indent="-342900">
              <a:spcBef>
                <a:spcPts val="0"/>
              </a:spcBef>
              <a:spcAft>
                <a:spcPts val="0"/>
              </a:spcAft>
              <a:buFont typeface="Wingdings" panose="05000000000000000000" pitchFamily="2" charset="2"/>
              <a:buChar char="Ø"/>
            </a:pPr>
            <a:r>
              <a:rPr lang="tr-TR"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rPr>
              <a:t>Nitin malik, national conference on “ unearthing technological developments &amp; their transfer for serving masses”, glaıtm, mathura, ındia 17-18 april 2005.</a:t>
            </a:r>
            <a:endParaRPr lang="en-US"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endParaRPr>
          </a:p>
          <a:p>
            <a:pPr marL="0" marR="0" indent="0">
              <a:spcBef>
                <a:spcPts val="0"/>
              </a:spcBef>
              <a:spcAft>
                <a:spcPts val="0"/>
              </a:spcAft>
              <a:buNone/>
            </a:pPr>
            <a:endParaRPr lang="en-US" sz="2200" cap="none" dirty="0">
              <a:effectLst/>
              <a:latin typeface="Calibri" panose="020F0502020204030204" pitchFamily="34" charset="0"/>
              <a:ea typeface="Calibri" panose="020F0502020204030204" pitchFamily="34" charset="0"/>
              <a:cs typeface="Latha" panose="020B0604020202020204" pitchFamily="34" charset="0"/>
            </a:endParaRPr>
          </a:p>
          <a:p>
            <a:pPr marL="114300" marR="0" indent="-342900">
              <a:spcBef>
                <a:spcPts val="0"/>
              </a:spcBef>
              <a:spcAft>
                <a:spcPts val="0"/>
              </a:spcAft>
              <a:buFont typeface="Wingdings" panose="05000000000000000000" pitchFamily="2" charset="2"/>
              <a:buChar char="Ø"/>
            </a:pPr>
            <a:r>
              <a:rPr lang="tr-TR"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rPr>
              <a:t>Pitigalaarachchi p.A.A., Jayasundara D.D.M.,  Chandrasekara N.V., International journal of sciences: basic and applied research (IJSBAR) 27(3):</a:t>
            </a:r>
            <a:r>
              <a:rPr lang="en-US"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rPr>
              <a:t> </a:t>
            </a:r>
            <a:r>
              <a:rPr lang="tr-TR"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rPr>
              <a:t>247-260, 2016.</a:t>
            </a:r>
            <a:endParaRPr lang="en-US"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endParaRPr>
          </a:p>
          <a:p>
            <a:pPr marL="0" marR="0" indent="0">
              <a:spcBef>
                <a:spcPts val="0"/>
              </a:spcBef>
              <a:spcAft>
                <a:spcPts val="0"/>
              </a:spcAft>
              <a:buNone/>
            </a:pPr>
            <a:endParaRPr lang="en-US" sz="2200" cap="none" dirty="0">
              <a:effectLst/>
              <a:latin typeface="Calibri" panose="020F0502020204030204" pitchFamily="34" charset="0"/>
              <a:ea typeface="Calibri" panose="020F0502020204030204" pitchFamily="34" charset="0"/>
              <a:cs typeface="Latha" panose="020B0604020202020204" pitchFamily="34" charset="0"/>
            </a:endParaRPr>
          </a:p>
          <a:p>
            <a:pPr marL="114300" marR="0" indent="-342900">
              <a:spcBef>
                <a:spcPts val="0"/>
              </a:spcBef>
              <a:spcAft>
                <a:spcPts val="0"/>
              </a:spcAft>
              <a:buFont typeface="Wingdings" panose="05000000000000000000" pitchFamily="2" charset="2"/>
              <a:buChar char="Ø"/>
            </a:pPr>
            <a:r>
              <a:rPr lang="tr-TR" sz="2200" cap="none" dirty="0">
                <a:effectLst/>
                <a:latin typeface="Times New Roman" panose="02020603050405020304" pitchFamily="18" charset="0"/>
                <a:ea typeface="Calibri" panose="020F0502020204030204" pitchFamily="34" charset="0"/>
                <a:cs typeface="Latha" panose="020B0604020202020204" pitchFamily="34" charset="0"/>
              </a:rPr>
              <a:t>Shashikala, m. A. G., Chandrasekara, N.V., And jayasundara, D. D. M., International research symposium on pure and applied sciences, faculty of science, university of kelaniya,sri lanka</a:t>
            </a:r>
            <a:r>
              <a:rPr lang="en-US" sz="2200" cap="none" dirty="0">
                <a:effectLst/>
                <a:latin typeface="Times New Roman" panose="02020603050405020304" pitchFamily="18" charset="0"/>
                <a:ea typeface="Calibri" panose="020F0502020204030204" pitchFamily="34" charset="0"/>
                <a:cs typeface="Latha" panose="020B0604020202020204" pitchFamily="34" charset="0"/>
              </a:rPr>
              <a:t>, </a:t>
            </a:r>
            <a:r>
              <a:rPr lang="tr-TR" sz="2200" cap="none" dirty="0">
                <a:effectLst/>
                <a:latin typeface="Times New Roman" panose="02020603050405020304" pitchFamily="18" charset="0"/>
                <a:ea typeface="Calibri" panose="020F0502020204030204" pitchFamily="34" charset="0"/>
                <a:cs typeface="Latha" panose="020B0604020202020204" pitchFamily="34" charset="0"/>
              </a:rPr>
              <a:t>2017</a:t>
            </a:r>
            <a:r>
              <a:rPr lang="en-US" sz="2200" cap="none" dirty="0">
                <a:effectLst/>
                <a:latin typeface="Times New Roman" panose="02020603050405020304" pitchFamily="18" charset="0"/>
                <a:ea typeface="Calibri" panose="020F0502020204030204" pitchFamily="34" charset="0"/>
                <a:cs typeface="Latha" panose="020B0604020202020204" pitchFamily="34" charset="0"/>
              </a:rPr>
              <a:t>.</a:t>
            </a:r>
            <a:endParaRPr lang="en-US" sz="2200" cap="none" dirty="0">
              <a:effectLst/>
              <a:latin typeface="Calibri" panose="020F0502020204030204" pitchFamily="34" charset="0"/>
              <a:ea typeface="Calibri" panose="020F0502020204030204" pitchFamily="34" charset="0"/>
              <a:cs typeface="Latha" panose="020B0604020202020204" pitchFamily="34" charset="0"/>
            </a:endParaRPr>
          </a:p>
          <a:p>
            <a:pPr marL="0" marR="0" indent="0">
              <a:lnSpc>
                <a:spcPct val="115000"/>
              </a:lnSpc>
              <a:spcBef>
                <a:spcPts val="0"/>
              </a:spcBef>
              <a:spcAft>
                <a:spcPts val="1000"/>
              </a:spcAft>
              <a:buNone/>
            </a:pPr>
            <a:endParaRPr lang="en-US" sz="2200" dirty="0">
              <a:effectLst/>
              <a:latin typeface="Calibri" panose="020F0502020204030204" pitchFamily="34" charset="0"/>
              <a:ea typeface="Calibri" panose="020F0502020204030204" pitchFamily="34" charset="0"/>
              <a:cs typeface="Latha" panose="020B060402020202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41398282"/>
      </p:ext>
    </p:extLst>
  </p:cSld>
  <p:clrMapOvr>
    <a:masterClrMapping/>
  </p:clrMapOvr>
  <mc:AlternateContent xmlns:mc="http://schemas.openxmlformats.org/markup-compatibility/2006" xmlns:p14="http://schemas.microsoft.com/office/powerpoint/2010/main">
    <mc:Choice Requires="p14">
      <p:transition spd="slow" p14:dur="2000" advTm="5549"/>
    </mc:Choice>
    <mc:Fallback xmlns="">
      <p:transition spd="slow" advTm="5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 xmlns:a16="http://schemas.microsoft.com/office/drawing/2014/main" id="{06ACD78A-A031-4CD7-9A1C-CC282AEC9695}"/>
              </a:ext>
            </a:extLst>
          </p:cNvPr>
          <p:cNvSpPr>
            <a:spLocks noGrp="1"/>
          </p:cNvSpPr>
          <p:nvPr>
            <p:ph type="title"/>
          </p:nvPr>
        </p:nvSpPr>
        <p:spPr>
          <a:xfrm>
            <a:off x="821009" y="2491409"/>
            <a:ext cx="10364451" cy="1596177"/>
          </a:xfrm>
        </p:spPr>
        <p:txBody>
          <a:bodyPr>
            <a:normAutofit/>
          </a:bodyPr>
          <a:lstStyle/>
          <a:p>
            <a:r>
              <a:rPr lang="en-US" sz="7200" b="1" cap="none" dirty="0">
                <a:solidFill>
                  <a:srgbClr val="002060"/>
                </a:solidFill>
                <a:latin typeface="Times New Roman" panose="02020603050405020304" pitchFamily="18" charset="0"/>
                <a:cs typeface="Times New Roman" panose="02020603050405020304" pitchFamily="18" charset="0"/>
              </a:rPr>
              <a:t>Thank You</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38675014"/>
      </p:ext>
    </p:extLst>
  </p:cSld>
  <p:clrMapOvr>
    <a:masterClrMapping/>
  </p:clrMapOvr>
  <mc:AlternateContent xmlns:mc="http://schemas.openxmlformats.org/markup-compatibility/2006" xmlns:p14="http://schemas.microsoft.com/office/powerpoint/2010/main">
    <mc:Choice Requires="p14">
      <p:transition spd="slow" p14:dur="2000" advTm="3226"/>
    </mc:Choice>
    <mc:Fallback xmlns="">
      <p:transition spd="slow" advTm="3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913774" y="0"/>
            <a:ext cx="10364451" cy="1258957"/>
          </a:xfrm>
        </p:spPr>
        <p:txBody>
          <a:bodyPr>
            <a:normAutofit/>
          </a:bodyPr>
          <a:lstStyle/>
          <a:p>
            <a:r>
              <a:rPr lang="en-US" sz="4400" b="1" cap="none" dirty="0">
                <a:solidFill>
                  <a:srgbClr val="002060"/>
                </a:solidFill>
                <a:latin typeface="Times New Roman" panose="02020603050405020304" pitchFamily="18" charset="0"/>
                <a:cs typeface="Times New Roman" panose="02020603050405020304" pitchFamily="18" charset="0"/>
              </a:rPr>
              <a:t>Outline</a:t>
            </a:r>
          </a:p>
        </p:txBody>
      </p:sp>
      <p:sp>
        <p:nvSpPr>
          <p:cNvPr id="3" name="Content Placeholder 2">
            <a:extLst>
              <a:ext uri="{FF2B5EF4-FFF2-40B4-BE49-F238E27FC236}">
                <a16:creationId xmlns="" xmlns:a16="http://schemas.microsoft.com/office/drawing/2014/main" id="{AA7F2B46-E809-47F0-8BD0-B272B04A2EF1}"/>
              </a:ext>
            </a:extLst>
          </p:cNvPr>
          <p:cNvSpPr>
            <a:spLocks noGrp="1"/>
          </p:cNvSpPr>
          <p:nvPr>
            <p:ph idx="1"/>
          </p:nvPr>
        </p:nvSpPr>
        <p:spPr>
          <a:xfrm>
            <a:off x="2433145" y="1802296"/>
            <a:ext cx="5067585" cy="4346028"/>
          </a:xfrm>
        </p:spPr>
        <p:txBody>
          <a:bodyPr>
            <a:normAutofit/>
          </a:bodyPr>
          <a:lstStyle/>
          <a:p>
            <a:pPr>
              <a:buFont typeface="Wingdings" panose="05000000000000000000" pitchFamily="2" charset="2"/>
              <a:buChar char="Ø"/>
            </a:pPr>
            <a:r>
              <a:rPr lang="en-US" sz="2400" b="1" cap="none" dirty="0">
                <a:solidFill>
                  <a:srgbClr val="000000"/>
                </a:solidFill>
                <a:effectLst/>
                <a:latin typeface="Times New Roman" panose="02020603050405020304" pitchFamily="18" charset="0"/>
                <a:ea typeface="Calibri" panose="020F0502020204030204" pitchFamily="34" charset="0"/>
              </a:rPr>
              <a:t>  Introduction</a:t>
            </a:r>
          </a:p>
          <a:p>
            <a:pPr>
              <a:buFont typeface="Wingdings" panose="05000000000000000000" pitchFamily="2" charset="2"/>
              <a:buChar char="Ø"/>
            </a:pPr>
            <a:r>
              <a:rPr lang="en-US" sz="2400" b="1" cap="none" dirty="0">
                <a:solidFill>
                  <a:srgbClr val="000000"/>
                </a:solidFill>
                <a:effectLst/>
                <a:latin typeface="Times New Roman" panose="02020603050405020304" pitchFamily="18" charset="0"/>
                <a:ea typeface="Calibri" panose="020F0502020204030204" pitchFamily="34" charset="0"/>
              </a:rPr>
              <a:t>  Research Rationale</a:t>
            </a:r>
          </a:p>
          <a:p>
            <a:pPr>
              <a:buFont typeface="Wingdings" panose="05000000000000000000" pitchFamily="2" charset="2"/>
              <a:buChar char="Ø"/>
            </a:pPr>
            <a:r>
              <a:rPr lang="en-GB" sz="2400" b="1" cap="none" dirty="0">
                <a:effectLst/>
                <a:latin typeface="Times New Roman" panose="02020603050405020304" pitchFamily="18" charset="0"/>
                <a:ea typeface="Calibri" panose="020F0502020204030204" pitchFamily="34" charset="0"/>
              </a:rPr>
              <a:t>  Materials and Methods</a:t>
            </a:r>
          </a:p>
          <a:p>
            <a:pPr>
              <a:buFont typeface="Wingdings" panose="05000000000000000000" pitchFamily="2" charset="2"/>
              <a:buChar char="Ø"/>
            </a:pPr>
            <a:r>
              <a:rPr lang="en-GB" sz="2400" b="1" cap="none" dirty="0">
                <a:effectLst/>
                <a:latin typeface="Times New Roman" panose="02020603050405020304" pitchFamily="18" charset="0"/>
                <a:ea typeface="Calibri" panose="020F0502020204030204" pitchFamily="34" charset="0"/>
              </a:rPr>
              <a:t>  Results </a:t>
            </a:r>
            <a:r>
              <a:rPr lang="en-GB" sz="2400" b="1" cap="none" dirty="0" smtClean="0">
                <a:effectLst/>
                <a:latin typeface="Times New Roman" panose="02020603050405020304" pitchFamily="18" charset="0"/>
                <a:ea typeface="Calibri" panose="020F0502020204030204" pitchFamily="34" charset="0"/>
              </a:rPr>
              <a:t>&amp;</a:t>
            </a:r>
            <a:r>
              <a:rPr lang="en-GB" sz="2400" b="1" cap="none" dirty="0" smtClean="0">
                <a:latin typeface="Times New Roman" panose="02020603050405020304" pitchFamily="18" charset="0"/>
                <a:ea typeface="Calibri" panose="020F0502020204030204" pitchFamily="34" charset="0"/>
              </a:rPr>
              <a:t>  </a:t>
            </a:r>
            <a:r>
              <a:rPr lang="en-GB" sz="2400" b="1" cap="none" dirty="0">
                <a:latin typeface="Times New Roman" panose="02020603050405020304" pitchFamily="18" charset="0"/>
                <a:ea typeface="Calibri" panose="020F0502020204030204" pitchFamily="34" charset="0"/>
              </a:rPr>
              <a:t>D</a:t>
            </a:r>
            <a:r>
              <a:rPr lang="en-GB" sz="2400" b="1" cap="none" dirty="0">
                <a:effectLst/>
                <a:latin typeface="Times New Roman" panose="02020603050405020304" pitchFamily="18" charset="0"/>
                <a:ea typeface="Calibri" panose="020F0502020204030204" pitchFamily="34" charset="0"/>
              </a:rPr>
              <a:t>iscussion </a:t>
            </a:r>
            <a:endParaRPr lang="en-GB" sz="2400" b="1" cap="none" dirty="0">
              <a:latin typeface="Times New Roman" panose="02020603050405020304" pitchFamily="18" charset="0"/>
              <a:ea typeface="Calibri" panose="020F0502020204030204" pitchFamily="34" charset="0"/>
            </a:endParaRPr>
          </a:p>
          <a:p>
            <a:pPr>
              <a:buFont typeface="Wingdings" panose="05000000000000000000" pitchFamily="2" charset="2"/>
              <a:buChar char="Ø"/>
            </a:pPr>
            <a:r>
              <a:rPr lang="en-GB" sz="2400" b="1" cap="none" dirty="0">
                <a:effectLst/>
                <a:latin typeface="Times New Roman" panose="02020603050405020304" pitchFamily="18" charset="0"/>
                <a:ea typeface="Calibri" panose="020F0502020204030204" pitchFamily="34" charset="0"/>
              </a:rPr>
              <a:t>  Conclusion</a:t>
            </a:r>
          </a:p>
          <a:p>
            <a:pPr>
              <a:buFont typeface="Wingdings" panose="05000000000000000000" pitchFamily="2" charset="2"/>
              <a:buChar char="Ø"/>
            </a:pPr>
            <a:r>
              <a:rPr lang="en-GB" sz="2400" b="1" cap="none" dirty="0">
                <a:effectLst/>
                <a:latin typeface="Times New Roman" panose="02020603050405020304" pitchFamily="18" charset="0"/>
                <a:ea typeface="Calibri" panose="020F0502020204030204" pitchFamily="34" charset="0"/>
              </a:rPr>
              <a:t>  References </a:t>
            </a:r>
          </a:p>
          <a:p>
            <a:pPr>
              <a:buFont typeface="Wingdings" panose="05000000000000000000" pitchFamily="2" charset="2"/>
              <a:buChar char="Ø"/>
            </a:pPr>
            <a:endParaRPr lang="en-GB" sz="1800" b="1" cap="none" dirty="0">
              <a:effectLst/>
              <a:latin typeface="Times New Roman" panose="02020603050405020304" pitchFamily="18" charset="0"/>
              <a:ea typeface="Calibri" panose="020F0502020204030204" pitchFamily="34" charset="0"/>
            </a:endParaRPr>
          </a:p>
          <a:p>
            <a:endParaRPr lang="en-US" sz="2400" cap="none"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34656386"/>
      </p:ext>
    </p:extLst>
  </p:cSld>
  <p:clrMapOvr>
    <a:masterClrMapping/>
  </p:clrMapOvr>
  <mc:AlternateContent xmlns:mc="http://schemas.openxmlformats.org/markup-compatibility/2006" xmlns:p14="http://schemas.microsoft.com/office/powerpoint/2010/main">
    <mc:Choice Requires="p14">
      <p:transition spd="slow" p14:dur="2000" advTm="30030"/>
    </mc:Choice>
    <mc:Fallback xmlns="">
      <p:transition spd="slow" advTm="30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913774" y="0"/>
            <a:ext cx="10364451" cy="1020417"/>
          </a:xfrm>
        </p:spPr>
        <p:txBody>
          <a:bodyPr>
            <a:normAutofit/>
          </a:bodyPr>
          <a:lstStyle/>
          <a:p>
            <a:r>
              <a:rPr lang="en-US" sz="4400" b="1" cap="none" dirty="0">
                <a:solidFill>
                  <a:srgbClr val="002060"/>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 xmlns:a16="http://schemas.microsoft.com/office/drawing/2014/main" id="{AA7F2B46-E809-47F0-8BD0-B272B04A2EF1}"/>
              </a:ext>
            </a:extLst>
          </p:cNvPr>
          <p:cNvSpPr>
            <a:spLocks noGrp="1"/>
          </p:cNvSpPr>
          <p:nvPr>
            <p:ph idx="1"/>
          </p:nvPr>
        </p:nvSpPr>
        <p:spPr>
          <a:xfrm>
            <a:off x="299545" y="1020417"/>
            <a:ext cx="11587655" cy="5837583"/>
          </a:xfrm>
        </p:spPr>
        <p:txBody>
          <a:bodyPr>
            <a:noAutofit/>
          </a:bodyPr>
          <a:lstStyle/>
          <a:p>
            <a:pPr>
              <a:buFont typeface="Wingdings" panose="05000000000000000000" pitchFamily="2" charset="2"/>
              <a:buChar char="Ø"/>
            </a:pPr>
            <a:r>
              <a:rPr lang="en-US" sz="2400" cap="none" dirty="0">
                <a:solidFill>
                  <a:srgbClr val="000000"/>
                </a:solidFill>
                <a:effectLst/>
                <a:latin typeface="Times New Roman" panose="02020603050405020304" pitchFamily="18" charset="0"/>
                <a:ea typeface="Calibri" panose="020F0502020204030204" pitchFamily="34" charset="0"/>
              </a:rPr>
              <a:t>  </a:t>
            </a:r>
            <a:r>
              <a:rPr lang="tr-TR" sz="2400" cap="none" dirty="0">
                <a:solidFill>
                  <a:srgbClr val="000000"/>
                </a:solidFill>
                <a:effectLst/>
                <a:latin typeface="Times New Roman" panose="02020603050405020304" pitchFamily="18" charset="0"/>
                <a:ea typeface="Calibri" panose="020F0502020204030204" pitchFamily="34" charset="0"/>
              </a:rPr>
              <a:t>Forecasting is the process of estimating the relevant events of the future, based on the analysis of their past and present behavior.</a:t>
            </a:r>
            <a:endParaRPr lang="en-US" sz="2400" cap="none" dirty="0">
              <a:solidFill>
                <a:srgbClr val="000000"/>
              </a:solidFill>
              <a:effectLst/>
              <a:latin typeface="Times New Roman" panose="02020603050405020304" pitchFamily="18" charset="0"/>
              <a:ea typeface="Calibri" panose="020F0502020204030204" pitchFamily="34" charset="0"/>
            </a:endParaRPr>
          </a:p>
          <a:p>
            <a:pPr>
              <a:buFont typeface="Wingdings" panose="05000000000000000000" pitchFamily="2" charset="2"/>
              <a:buChar char="Ø"/>
            </a:pPr>
            <a:r>
              <a:rPr lang="en-US" sz="2400" cap="none" dirty="0">
                <a:solidFill>
                  <a:srgbClr val="000000"/>
                </a:solidFill>
                <a:latin typeface="Times New Roman" panose="02020603050405020304" pitchFamily="18" charset="0"/>
              </a:rPr>
              <a:t>  Forecasting techniques:</a:t>
            </a:r>
          </a:p>
          <a:p>
            <a:pPr marL="0" indent="0">
              <a:buNone/>
            </a:pPr>
            <a:endParaRPr lang="en-US" sz="2400" cap="none" dirty="0">
              <a:solidFill>
                <a:srgbClr val="000000"/>
              </a:solidFill>
              <a:latin typeface="Times New Roman" panose="02020603050405020304" pitchFamily="18" charset="0"/>
            </a:endParaRPr>
          </a:p>
          <a:p>
            <a:pPr marL="0" indent="0">
              <a:buNone/>
            </a:pPr>
            <a:endParaRPr lang="en-US" sz="2400" cap="none" dirty="0">
              <a:solidFill>
                <a:srgbClr val="000000"/>
              </a:solidFill>
              <a:latin typeface="Times New Roman" panose="02020603050405020304" pitchFamily="18" charset="0"/>
            </a:endParaRPr>
          </a:p>
          <a:p>
            <a:pPr marL="0" indent="0">
              <a:buNone/>
            </a:pPr>
            <a:endParaRPr lang="en-US" sz="2400" cap="none" dirty="0">
              <a:solidFill>
                <a:srgbClr val="000000"/>
              </a:solidFill>
              <a:latin typeface="Times New Roman" panose="02020603050405020304" pitchFamily="18" charset="0"/>
            </a:endParaRPr>
          </a:p>
          <a:p>
            <a:pPr marL="0" indent="0">
              <a:buNone/>
            </a:pPr>
            <a:endParaRPr lang="en-US" sz="2400" cap="none" dirty="0">
              <a:solidFill>
                <a:srgbClr val="000000"/>
              </a:solidFill>
              <a:latin typeface="Times New Roman" panose="02020603050405020304" pitchFamily="18" charset="0"/>
            </a:endParaRPr>
          </a:p>
          <a:p>
            <a:pPr marL="0" indent="0">
              <a:buNone/>
            </a:pPr>
            <a:endParaRPr lang="en-US" sz="2400" cap="none" dirty="0">
              <a:solidFill>
                <a:srgbClr val="000000"/>
              </a:solidFill>
              <a:latin typeface="Times New Roman" panose="02020603050405020304" pitchFamily="18" charset="0"/>
            </a:endParaRPr>
          </a:p>
          <a:p>
            <a:pPr>
              <a:buFont typeface="Wingdings" panose="05000000000000000000" pitchFamily="2" charset="2"/>
              <a:buChar char="Ø"/>
            </a:pPr>
            <a:r>
              <a:rPr lang="tr-TR" sz="2400" cap="none" spc="15" dirty="0">
                <a:solidFill>
                  <a:srgbClr val="000000"/>
                </a:solidFill>
                <a:effectLst/>
                <a:latin typeface="Times New Roman" panose="02020603050405020304" pitchFamily="18" charset="0"/>
                <a:ea typeface="Calibri" panose="020F0502020204030204" pitchFamily="34" charset="0"/>
              </a:rPr>
              <a:t>Each method has its properties, accuracies, and costs that must be considered when choosing a specific method. </a:t>
            </a:r>
            <a:r>
              <a:rPr lang="tr-TR" sz="2400" cap="none" dirty="0">
                <a:solidFill>
                  <a:srgbClr val="000000"/>
                </a:solidFill>
                <a:effectLst/>
                <a:latin typeface="Times New Roman" panose="02020603050405020304" pitchFamily="18" charset="0"/>
                <a:ea typeface="Calibri" panose="020F0502020204030204" pitchFamily="34" charset="0"/>
              </a:rPr>
              <a:t>However, no method can be suggested as universally applicable</a:t>
            </a:r>
            <a:r>
              <a:rPr lang="en-US" sz="2400" cap="none" dirty="0">
                <a:solidFill>
                  <a:srgbClr val="000000"/>
                </a:solidFill>
                <a:effectLst/>
                <a:latin typeface="Times New Roman" panose="02020603050405020304" pitchFamily="18" charset="0"/>
                <a:ea typeface="Calibri" panose="020F0502020204030204" pitchFamily="34" charset="0"/>
              </a:rPr>
              <a:t>.</a:t>
            </a:r>
          </a:p>
        </p:txBody>
      </p:sp>
      <p:sp>
        <p:nvSpPr>
          <p:cNvPr id="5" name="TextBox 4">
            <a:extLst>
              <a:ext uri="{FF2B5EF4-FFF2-40B4-BE49-F238E27FC236}">
                <a16:creationId xmlns="" xmlns:a16="http://schemas.microsoft.com/office/drawing/2014/main" id="{D6D2ABA4-064A-4EF1-9B78-15C9AE0A7EB9}"/>
              </a:ext>
            </a:extLst>
          </p:cNvPr>
          <p:cNvSpPr txBox="1"/>
          <p:nvPr/>
        </p:nvSpPr>
        <p:spPr>
          <a:xfrm>
            <a:off x="403529" y="2728651"/>
            <a:ext cx="4253947" cy="2462213"/>
          </a:xfrm>
          <a:prstGeom prst="rect">
            <a:avLst/>
          </a:prstGeom>
          <a:noFill/>
        </p:spPr>
        <p:txBody>
          <a:bodyPr wrap="square" rtlCol="0">
            <a:spAutoFit/>
          </a:bodyPr>
          <a:lstStyle/>
          <a:p>
            <a:pPr lvl="1">
              <a:buFont typeface="Wingdings" panose="05000000000000000000" pitchFamily="2" charset="2"/>
              <a:buChar char="ü"/>
            </a:pPr>
            <a:r>
              <a:rPr lang="en-US" sz="2200" cap="none" dirty="0">
                <a:solidFill>
                  <a:schemeClr val="bg2">
                    <a:lumMod val="50000"/>
                  </a:schemeClr>
                </a:solidFill>
                <a:effectLst/>
                <a:latin typeface="Times New Roman" panose="02020603050405020304" pitchFamily="18" charset="0"/>
                <a:ea typeface="Calibri" panose="020F0502020204030204" pitchFamily="34" charset="0"/>
              </a:rPr>
              <a:t> </a:t>
            </a:r>
            <a:r>
              <a:rPr lang="tr-TR" sz="2200" cap="none" dirty="0">
                <a:solidFill>
                  <a:schemeClr val="bg2">
                    <a:lumMod val="50000"/>
                  </a:schemeClr>
                </a:solidFill>
                <a:effectLst/>
                <a:latin typeface="Times New Roman" panose="02020603050405020304" pitchFamily="18" charset="0"/>
                <a:ea typeface="Calibri" panose="020F0502020204030204" pitchFamily="34" charset="0"/>
              </a:rPr>
              <a:t>Statistical methods</a:t>
            </a:r>
            <a:endParaRPr lang="en-US" sz="2200" cap="none" dirty="0">
              <a:solidFill>
                <a:schemeClr val="bg2">
                  <a:lumMod val="50000"/>
                </a:schemeClr>
              </a:solidFill>
              <a:effectLst/>
              <a:latin typeface="Times New Roman" panose="02020603050405020304" pitchFamily="18" charset="0"/>
              <a:ea typeface="Calibri" panose="020F0502020204030204" pitchFamily="34" charset="0"/>
            </a:endParaRPr>
          </a:p>
          <a:p>
            <a:pPr lvl="2">
              <a:buFont typeface="Wingdings" panose="05000000000000000000" pitchFamily="2" charset="2"/>
              <a:buChar char="§"/>
            </a:pPr>
            <a:r>
              <a:rPr lang="en-US" sz="2200" cap="none" dirty="0">
                <a:solidFill>
                  <a:schemeClr val="bg2">
                    <a:lumMod val="50000"/>
                  </a:schemeClr>
                </a:solidFill>
                <a:latin typeface="Times New Roman" panose="02020603050405020304" pitchFamily="18" charset="0"/>
                <a:ea typeface="Calibri" panose="020F0502020204030204" pitchFamily="34" charset="0"/>
              </a:rPr>
              <a:t> Regression</a:t>
            </a:r>
          </a:p>
          <a:p>
            <a:pPr lvl="2">
              <a:buFont typeface="Wingdings" panose="05000000000000000000" pitchFamily="2" charset="2"/>
              <a:buChar char="§"/>
            </a:pPr>
            <a:endParaRPr lang="en-US" sz="2200" cap="none" dirty="0">
              <a:solidFill>
                <a:schemeClr val="bg2">
                  <a:lumMod val="50000"/>
                </a:schemeClr>
              </a:solidFill>
              <a:effectLst/>
              <a:latin typeface="Times New Roman" panose="02020603050405020304" pitchFamily="18" charset="0"/>
              <a:ea typeface="Calibri" panose="020F0502020204030204" pitchFamily="34" charset="0"/>
            </a:endParaRPr>
          </a:p>
          <a:p>
            <a:pPr lvl="1">
              <a:buFont typeface="Wingdings" panose="05000000000000000000" pitchFamily="2" charset="2"/>
              <a:buChar char="ü"/>
            </a:pPr>
            <a:r>
              <a:rPr lang="tr-TR" sz="2200" cap="none" dirty="0">
                <a:solidFill>
                  <a:schemeClr val="bg2">
                    <a:lumMod val="50000"/>
                  </a:schemeClr>
                </a:solidFill>
                <a:effectLst/>
                <a:latin typeface="Times New Roman" panose="02020603050405020304" pitchFamily="18" charset="0"/>
                <a:ea typeface="Calibri" panose="020F0502020204030204" pitchFamily="34" charset="0"/>
              </a:rPr>
              <a:t> </a:t>
            </a:r>
            <a:r>
              <a:rPr lang="en-US" sz="2200" cap="none" dirty="0">
                <a:solidFill>
                  <a:schemeClr val="bg2">
                    <a:lumMod val="50000"/>
                  </a:schemeClr>
                </a:solidFill>
                <a:effectLst/>
                <a:latin typeface="Times New Roman" panose="02020603050405020304" pitchFamily="18" charset="0"/>
                <a:ea typeface="Calibri" panose="020F0502020204030204" pitchFamily="34" charset="0"/>
              </a:rPr>
              <a:t>T</a:t>
            </a:r>
            <a:r>
              <a:rPr lang="tr-TR" sz="2200" cap="none" dirty="0">
                <a:solidFill>
                  <a:schemeClr val="bg2">
                    <a:lumMod val="50000"/>
                  </a:schemeClr>
                </a:solidFill>
                <a:effectLst/>
                <a:latin typeface="Times New Roman" panose="02020603050405020304" pitchFamily="18" charset="0"/>
                <a:ea typeface="Calibri" panose="020F0502020204030204" pitchFamily="34" charset="0"/>
              </a:rPr>
              <a:t>ime series methods</a:t>
            </a:r>
            <a:endParaRPr lang="en-US" sz="2200" cap="none" dirty="0">
              <a:solidFill>
                <a:schemeClr val="bg2">
                  <a:lumMod val="50000"/>
                </a:schemeClr>
              </a:solidFill>
              <a:effectLst/>
              <a:latin typeface="Times New Roman" panose="02020603050405020304" pitchFamily="18" charset="0"/>
              <a:ea typeface="Calibri" panose="020F0502020204030204" pitchFamily="34" charset="0"/>
            </a:endParaRPr>
          </a:p>
          <a:p>
            <a:pPr lvl="2">
              <a:buFont typeface="Wingdings" panose="05000000000000000000" pitchFamily="2" charset="2"/>
              <a:buChar char="§"/>
            </a:pPr>
            <a:r>
              <a:rPr lang="en-US" sz="2200" cap="none" dirty="0">
                <a:solidFill>
                  <a:schemeClr val="bg2">
                    <a:lumMod val="50000"/>
                  </a:schemeClr>
                </a:solidFill>
                <a:latin typeface="Times New Roman" panose="02020603050405020304" pitchFamily="18" charset="0"/>
                <a:ea typeface="Calibri" panose="020F0502020204030204" pitchFamily="34" charset="0"/>
              </a:rPr>
              <a:t> Moving Average</a:t>
            </a:r>
          </a:p>
          <a:p>
            <a:pPr lvl="2">
              <a:buFont typeface="Wingdings" panose="05000000000000000000" pitchFamily="2" charset="2"/>
              <a:buChar char="§"/>
            </a:pPr>
            <a:r>
              <a:rPr lang="en-US" sz="2200" cap="none" dirty="0">
                <a:solidFill>
                  <a:schemeClr val="bg2">
                    <a:lumMod val="50000"/>
                  </a:schemeClr>
                </a:solidFill>
                <a:effectLst/>
                <a:latin typeface="Times New Roman" panose="02020603050405020304" pitchFamily="18" charset="0"/>
                <a:ea typeface="Calibri" panose="020F0502020204030204" pitchFamily="34" charset="0"/>
              </a:rPr>
              <a:t> Exponential smoothing</a:t>
            </a:r>
          </a:p>
          <a:p>
            <a:pPr lvl="2">
              <a:buFont typeface="Wingdings" panose="05000000000000000000" pitchFamily="2" charset="2"/>
              <a:buChar char="§"/>
            </a:pPr>
            <a:r>
              <a:rPr lang="en-US" sz="2200" cap="none" dirty="0">
                <a:solidFill>
                  <a:schemeClr val="bg2">
                    <a:lumMod val="50000"/>
                  </a:schemeClr>
                </a:solidFill>
                <a:latin typeface="Times New Roman" panose="02020603050405020304" pitchFamily="18" charset="0"/>
                <a:ea typeface="Calibri" panose="020F0502020204030204" pitchFamily="34" charset="0"/>
              </a:rPr>
              <a:t> ARIMA</a:t>
            </a:r>
            <a:endParaRPr lang="en-US" sz="2200" cap="none" dirty="0">
              <a:solidFill>
                <a:schemeClr val="bg2">
                  <a:lumMod val="50000"/>
                </a:schemeClr>
              </a:solidFill>
              <a:effectLst/>
              <a:latin typeface="Times New Roman" panose="02020603050405020304" pitchFamily="18" charset="0"/>
              <a:ea typeface="Calibri" panose="020F0502020204030204" pitchFamily="34" charset="0"/>
            </a:endParaRPr>
          </a:p>
        </p:txBody>
      </p:sp>
      <p:sp>
        <p:nvSpPr>
          <p:cNvPr id="7" name="TextBox 6">
            <a:extLst>
              <a:ext uri="{FF2B5EF4-FFF2-40B4-BE49-F238E27FC236}">
                <a16:creationId xmlns="" xmlns:a16="http://schemas.microsoft.com/office/drawing/2014/main" id="{36C85079-ACC1-40A8-AE18-13C9630C9BEB}"/>
              </a:ext>
            </a:extLst>
          </p:cNvPr>
          <p:cNvSpPr txBox="1"/>
          <p:nvPr/>
        </p:nvSpPr>
        <p:spPr>
          <a:xfrm>
            <a:off x="4926164" y="2728651"/>
            <a:ext cx="5274365" cy="2739211"/>
          </a:xfrm>
          <a:prstGeom prst="rect">
            <a:avLst/>
          </a:prstGeom>
          <a:noFill/>
        </p:spPr>
        <p:txBody>
          <a:bodyPr wrap="square" rtlCol="0">
            <a:spAutoFit/>
          </a:bodyPr>
          <a:lstStyle/>
          <a:p>
            <a:pPr lvl="1">
              <a:buFont typeface="Wingdings" panose="05000000000000000000" pitchFamily="2" charset="2"/>
              <a:buChar char="ü"/>
            </a:pPr>
            <a:r>
              <a:rPr lang="en-US" sz="2200" cap="none" dirty="0">
                <a:solidFill>
                  <a:schemeClr val="bg2">
                    <a:lumMod val="50000"/>
                  </a:schemeClr>
                </a:solidFill>
                <a:latin typeface="Times New Roman" panose="02020603050405020304" pitchFamily="18" charset="0"/>
                <a:ea typeface="Calibri" panose="020F0502020204030204" pitchFamily="34" charset="0"/>
              </a:rPr>
              <a:t> Bayesian methods</a:t>
            </a:r>
          </a:p>
          <a:p>
            <a:pPr lvl="1"/>
            <a:endParaRPr lang="en-US" sz="2200" cap="none" dirty="0">
              <a:solidFill>
                <a:schemeClr val="bg2">
                  <a:lumMod val="50000"/>
                </a:schemeClr>
              </a:solidFill>
              <a:effectLst/>
              <a:latin typeface="Times New Roman" panose="02020603050405020304" pitchFamily="18" charset="0"/>
              <a:ea typeface="Calibri" panose="020F0502020204030204" pitchFamily="34" charset="0"/>
            </a:endParaRPr>
          </a:p>
          <a:p>
            <a:pPr lvl="1">
              <a:buFont typeface="Wingdings" panose="05000000000000000000" pitchFamily="2" charset="2"/>
              <a:buChar char="ü"/>
            </a:pPr>
            <a:r>
              <a:rPr lang="en-US" sz="2200" cap="none" dirty="0">
                <a:solidFill>
                  <a:schemeClr val="bg2">
                    <a:lumMod val="50000"/>
                  </a:schemeClr>
                </a:solidFill>
                <a:latin typeface="Times New Roman" panose="02020603050405020304" pitchFamily="18" charset="0"/>
                <a:ea typeface="Calibri" panose="020F0502020204030204" pitchFamily="34" charset="0"/>
              </a:rPr>
              <a:t> M</a:t>
            </a:r>
            <a:r>
              <a:rPr lang="tr-TR" sz="2200" cap="none" dirty="0">
                <a:solidFill>
                  <a:schemeClr val="bg2">
                    <a:lumMod val="50000"/>
                  </a:schemeClr>
                </a:solidFill>
                <a:effectLst/>
                <a:latin typeface="Times New Roman" panose="02020603050405020304" pitchFamily="18" charset="0"/>
                <a:ea typeface="Calibri" panose="020F0502020204030204" pitchFamily="34" charset="0"/>
              </a:rPr>
              <a:t>achine learning methods</a:t>
            </a:r>
            <a:endParaRPr lang="en-US" sz="2200" cap="none" dirty="0">
              <a:solidFill>
                <a:schemeClr val="bg2">
                  <a:lumMod val="50000"/>
                </a:schemeClr>
              </a:solidFill>
              <a:effectLst/>
              <a:latin typeface="Times New Roman" panose="02020603050405020304" pitchFamily="18" charset="0"/>
              <a:ea typeface="Calibri" panose="020F0502020204030204" pitchFamily="34" charset="0"/>
            </a:endParaRPr>
          </a:p>
          <a:p>
            <a:pPr lvl="2">
              <a:buFont typeface="Wingdings" panose="05000000000000000000" pitchFamily="2" charset="2"/>
              <a:buChar char="§"/>
            </a:pPr>
            <a:r>
              <a:rPr lang="en-US" sz="2200" cap="none" dirty="0">
                <a:solidFill>
                  <a:schemeClr val="bg2">
                    <a:lumMod val="50000"/>
                  </a:schemeClr>
                </a:solidFill>
                <a:effectLst/>
                <a:latin typeface="Times New Roman" panose="02020603050405020304" pitchFamily="18" charset="0"/>
                <a:ea typeface="Calibri" panose="020F0502020204030204" pitchFamily="34" charset="0"/>
              </a:rPr>
              <a:t> Artificial Neural Network</a:t>
            </a:r>
          </a:p>
          <a:p>
            <a:pPr lvl="2">
              <a:buFont typeface="Wingdings" panose="05000000000000000000" pitchFamily="2" charset="2"/>
              <a:buChar char="§"/>
            </a:pPr>
            <a:r>
              <a:rPr lang="en-US" sz="2200" cap="none" dirty="0">
                <a:solidFill>
                  <a:schemeClr val="bg2">
                    <a:lumMod val="50000"/>
                  </a:schemeClr>
                </a:solidFill>
                <a:effectLst/>
                <a:latin typeface="Times New Roman" panose="02020603050405020304" pitchFamily="18" charset="0"/>
                <a:ea typeface="Calibri" panose="020F0502020204030204" pitchFamily="34" charset="0"/>
              </a:rPr>
              <a:t> Support Vector Machine</a:t>
            </a:r>
          </a:p>
          <a:p>
            <a:pPr lvl="2">
              <a:buFont typeface="Wingdings" panose="05000000000000000000" pitchFamily="2" charset="2"/>
              <a:buChar char="§"/>
            </a:pPr>
            <a:r>
              <a:rPr lang="en-US" sz="2200" cap="none" dirty="0">
                <a:solidFill>
                  <a:schemeClr val="bg2">
                    <a:lumMod val="50000"/>
                  </a:schemeClr>
                </a:solidFill>
                <a:effectLst/>
                <a:latin typeface="Times New Roman" panose="02020603050405020304" pitchFamily="18" charset="0"/>
                <a:ea typeface="Calibri" panose="020F0502020204030204" pitchFamily="34" charset="0"/>
              </a:rPr>
              <a:t> K-Nearest Neighbor</a:t>
            </a:r>
          </a:p>
          <a:p>
            <a:pPr lvl="1">
              <a:buFont typeface="Wingdings" panose="05000000000000000000" pitchFamily="2" charset="2"/>
              <a:buChar char="ü"/>
            </a:pPr>
            <a:r>
              <a:rPr lang="en-US" sz="2200" cap="none" dirty="0">
                <a:solidFill>
                  <a:schemeClr val="bg2">
                    <a:lumMod val="50000"/>
                  </a:schemeClr>
                </a:solidFill>
                <a:effectLst/>
                <a:latin typeface="Times New Roman" panose="02020603050405020304" pitchFamily="18" charset="0"/>
                <a:ea typeface="Calibri" panose="020F0502020204030204" pitchFamily="34" charset="0"/>
              </a:rPr>
              <a:t> </a:t>
            </a:r>
            <a:r>
              <a:rPr lang="tr-TR" sz="2200" cap="none" dirty="0">
                <a:solidFill>
                  <a:schemeClr val="bg2">
                    <a:lumMod val="50000"/>
                  </a:schemeClr>
                </a:solidFill>
                <a:effectLst/>
                <a:latin typeface="Times New Roman" panose="02020603050405020304" pitchFamily="18" charset="0"/>
                <a:ea typeface="Calibri" panose="020F0502020204030204" pitchFamily="34" charset="0"/>
              </a:rPr>
              <a:t>etc</a:t>
            </a:r>
            <a:r>
              <a:rPr lang="tr-TR" sz="2200" dirty="0">
                <a:solidFill>
                  <a:schemeClr val="bg2">
                    <a:lumMod val="50000"/>
                  </a:schemeClr>
                </a:solidFill>
                <a:effectLst/>
                <a:latin typeface="Times New Roman" panose="02020603050405020304" pitchFamily="18" charset="0"/>
                <a:ea typeface="Calibri" panose="020F0502020204030204" pitchFamily="34" charset="0"/>
              </a:rPr>
              <a:t>. </a:t>
            </a:r>
            <a:endParaRPr lang="en-US" sz="2200" cap="none" dirty="0">
              <a:solidFill>
                <a:schemeClr val="bg2">
                  <a:lumMod val="50000"/>
                </a:schemeClr>
              </a:solidFill>
              <a:latin typeface="Times New Roman" panose="02020603050405020304" pitchFamily="18" charset="0"/>
              <a:ea typeface="Calibri" panose="020F0502020204030204" pitchFamily="34" charset="0"/>
            </a:endParaRPr>
          </a:p>
          <a:p>
            <a:endParaRPr lang="en-US" dirty="0"/>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56392904"/>
      </p:ext>
    </p:extLst>
  </p:cSld>
  <p:clrMapOvr>
    <a:masterClrMapping/>
  </p:clrMapOvr>
  <mc:AlternateContent xmlns:mc="http://schemas.openxmlformats.org/markup-compatibility/2006" xmlns:p14="http://schemas.microsoft.com/office/powerpoint/2010/main">
    <mc:Choice Requires="p14">
      <p:transition spd="slow" p14:dur="2000" advTm="33793"/>
    </mc:Choice>
    <mc:Fallback xmlns="">
      <p:transition spd="slow" advTm="337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913774" y="0"/>
            <a:ext cx="10364451" cy="1113183"/>
          </a:xfrm>
        </p:spPr>
        <p:txBody>
          <a:bodyPr>
            <a:normAutofit/>
          </a:bodyPr>
          <a:lstStyle/>
          <a:p>
            <a:r>
              <a:rPr lang="en-US" sz="4400" b="1" cap="none" dirty="0">
                <a:solidFill>
                  <a:srgbClr val="002060"/>
                </a:solidFill>
                <a:latin typeface="Times New Roman" panose="02020603050405020304" pitchFamily="18" charset="0"/>
                <a:cs typeface="Times New Roman" panose="02020603050405020304" pitchFamily="18" charset="0"/>
              </a:rPr>
              <a:t>Rationale of the research</a:t>
            </a:r>
          </a:p>
        </p:txBody>
      </p:sp>
      <p:sp>
        <p:nvSpPr>
          <p:cNvPr id="3" name="Content Placeholder 2">
            <a:extLst>
              <a:ext uri="{FF2B5EF4-FFF2-40B4-BE49-F238E27FC236}">
                <a16:creationId xmlns="" xmlns:a16="http://schemas.microsoft.com/office/drawing/2014/main" id="{AA7F2B46-E809-47F0-8BD0-B272B04A2EF1}"/>
              </a:ext>
            </a:extLst>
          </p:cNvPr>
          <p:cNvSpPr>
            <a:spLocks noGrp="1"/>
          </p:cNvSpPr>
          <p:nvPr>
            <p:ph idx="1"/>
          </p:nvPr>
        </p:nvSpPr>
        <p:spPr>
          <a:xfrm>
            <a:off x="289873" y="861391"/>
            <a:ext cx="11693672" cy="5844209"/>
          </a:xfrm>
        </p:spPr>
        <p:txBody>
          <a:bodyPr>
            <a:normAutofit fontScale="85000" lnSpcReduction="20000"/>
          </a:bodyPr>
          <a:lstStyle/>
          <a:p>
            <a:pPr marL="0" indent="0">
              <a:buNone/>
            </a:pPr>
            <a:r>
              <a:rPr lang="en-US" sz="2600" b="1" cap="none" dirty="0" smtClean="0">
                <a:solidFill>
                  <a:srgbClr val="FF0000"/>
                </a:solidFill>
                <a:latin typeface="Times New Roman" panose="02020603050405020304" pitchFamily="18" charset="0"/>
                <a:cs typeface="Times New Roman" panose="02020603050405020304" pitchFamily="18" charset="0"/>
              </a:rPr>
              <a:t>Literature Review</a:t>
            </a:r>
            <a:endParaRPr lang="en-US" sz="2600" b="1" cap="none" dirty="0">
              <a:solidFill>
                <a:srgbClr val="FF0000"/>
              </a:solidFill>
              <a:latin typeface="Times New Roman" panose="02020603050405020304" pitchFamily="18" charset="0"/>
              <a:cs typeface="Times New Roman" panose="02020603050405020304" pitchFamily="18" charset="0"/>
            </a:endParaRPr>
          </a:p>
          <a:p>
            <a:pPr marL="0" marR="0">
              <a:spcBef>
                <a:spcPts val="0"/>
              </a:spcBef>
              <a:spcAft>
                <a:spcPts val="0"/>
              </a:spcAft>
            </a:pPr>
            <a:r>
              <a:rPr lang="en-US" sz="2200" b="1" cap="none" dirty="0">
                <a:effectLst/>
                <a:latin typeface="Times New Roman" panose="02020603050405020304" pitchFamily="18" charset="0"/>
                <a:ea typeface="Calibri" panose="020F0502020204030204" pitchFamily="34" charset="0"/>
                <a:cs typeface="Latha" panose="020B0604020202020204" pitchFamily="34" charset="0"/>
              </a:rPr>
              <a:t>“</a:t>
            </a:r>
            <a:r>
              <a:rPr lang="en-US" sz="2200" i="1" cap="none" dirty="0">
                <a:effectLst/>
                <a:latin typeface="Roboto"/>
              </a:rPr>
              <a:t>Forecasting Sri Lankan Gold Prices using Time Series Analysis </a:t>
            </a:r>
            <a:r>
              <a:rPr lang="en-US" sz="2200" b="1" cap="none" dirty="0">
                <a:latin typeface="Roboto"/>
              </a:rPr>
              <a:t>“</a:t>
            </a:r>
            <a:endParaRPr lang="en-US" sz="2200" b="1" i="0" dirty="0">
              <a:effectLst/>
              <a:latin typeface="Roboto"/>
            </a:endParaRPr>
          </a:p>
          <a:p>
            <a:pPr marL="0" marR="0" indent="0">
              <a:spcBef>
                <a:spcPts val="0"/>
              </a:spcBef>
              <a:spcAft>
                <a:spcPts val="0"/>
              </a:spcAft>
              <a:buNone/>
            </a:pPr>
            <a:r>
              <a:rPr lang="tr-TR"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rPr>
              <a:t>Pitigalaarachchi P.A.A., Jayasundara D.D.M.,  Chandrasekara N.V., International journal of sciences: basic and applied research (IJSBAR) 27(3):247-260, 2016.</a:t>
            </a:r>
            <a:endParaRPr lang="en-US" sz="2200" cap="none" dirty="0">
              <a:solidFill>
                <a:srgbClr val="000000"/>
              </a:solidFill>
              <a:effectLst/>
              <a:latin typeface="Times New Roman" panose="02020603050405020304" pitchFamily="18" charset="0"/>
              <a:ea typeface="Calibri" panose="020F0502020204030204" pitchFamily="34" charset="0"/>
              <a:cs typeface="Latha" panose="020B0604020202020204" pitchFamily="34" charset="0"/>
            </a:endParaRPr>
          </a:p>
          <a:p>
            <a:pPr marL="0" marR="0" indent="0">
              <a:spcBef>
                <a:spcPts val="0"/>
              </a:spcBef>
              <a:spcAft>
                <a:spcPts val="0"/>
              </a:spcAft>
              <a:buNone/>
            </a:pPr>
            <a:endParaRPr lang="en-US" sz="2200" cap="none" dirty="0">
              <a:solidFill>
                <a:srgbClr val="000000"/>
              </a:solidFill>
              <a:latin typeface="Calibri" panose="020F0502020204030204" pitchFamily="34" charset="0"/>
              <a:ea typeface="Calibri" panose="020F0502020204030204" pitchFamily="34" charset="0"/>
              <a:cs typeface="Latha" panose="020B0604020202020204" pitchFamily="34" charset="0"/>
            </a:endParaRPr>
          </a:p>
          <a:p>
            <a:pPr marL="0">
              <a:spcBef>
                <a:spcPts val="0"/>
              </a:spcBef>
            </a:pPr>
            <a:r>
              <a:rPr lang="en-US" sz="2200" cap="none" dirty="0">
                <a:effectLst/>
                <a:latin typeface="Times New Roman" panose="02020603050405020304" pitchFamily="18" charset="0"/>
                <a:ea typeface="Calibri" panose="020F0502020204030204" pitchFamily="34" charset="0"/>
                <a:cs typeface="Latha" panose="020B0604020202020204" pitchFamily="34" charset="0"/>
              </a:rPr>
              <a:t>“</a:t>
            </a:r>
            <a:r>
              <a:rPr lang="en-US" sz="2200" i="1" cap="none" dirty="0">
                <a:effectLst/>
                <a:latin typeface="Arial" panose="020B0604020202020204" pitchFamily="34" charset="0"/>
              </a:rPr>
              <a:t>Prediction of Daily Gold Prices in Sri Lanka: A Comparison of Time Series and Artificial Neural Network Models</a:t>
            </a:r>
            <a:r>
              <a:rPr lang="en-US" sz="2200" i="0" dirty="0">
                <a:effectLst/>
                <a:latin typeface="Arial" panose="020B0604020202020204" pitchFamily="34" charset="0"/>
              </a:rPr>
              <a:t>.”</a:t>
            </a:r>
          </a:p>
          <a:p>
            <a:pPr marL="0" indent="0">
              <a:spcBef>
                <a:spcPts val="0"/>
              </a:spcBef>
              <a:buNone/>
            </a:pPr>
            <a:r>
              <a:rPr lang="en-US" sz="2200" cap="none" dirty="0">
                <a:effectLst/>
                <a:latin typeface="Times New Roman" panose="02020603050405020304" pitchFamily="18" charset="0"/>
                <a:ea typeface="Calibri" panose="020F0502020204030204" pitchFamily="34" charset="0"/>
                <a:cs typeface="Latha" panose="020B0604020202020204" pitchFamily="34" charset="0"/>
              </a:rPr>
              <a:t> </a:t>
            </a:r>
            <a:r>
              <a:rPr lang="tr-TR" sz="2200" cap="none" dirty="0">
                <a:effectLst/>
                <a:latin typeface="Times New Roman" panose="02020603050405020304" pitchFamily="18" charset="0"/>
                <a:ea typeface="Calibri" panose="020F0502020204030204" pitchFamily="34" charset="0"/>
                <a:cs typeface="Latha" panose="020B0604020202020204" pitchFamily="34" charset="0"/>
              </a:rPr>
              <a:t>Shashikala, M. A. G., Chandrasekara, N.V., And jayasundara, D. D. M., International research symposium on pure and applied sciences, faculty of science, university of kelaniya,sri lanka.(2017)</a:t>
            </a:r>
            <a:endParaRPr lang="en-US" sz="2200" cap="none" dirty="0">
              <a:latin typeface="Calibri" panose="020F0502020204030204" pitchFamily="34" charset="0"/>
              <a:ea typeface="Calibri" panose="020F0502020204030204" pitchFamily="34" charset="0"/>
              <a:cs typeface="Latha" panose="020B0604020202020204" pitchFamily="34" charset="0"/>
            </a:endParaRPr>
          </a:p>
          <a:p>
            <a:pPr marL="0" indent="0">
              <a:spcBef>
                <a:spcPts val="0"/>
              </a:spcBef>
              <a:buNone/>
            </a:pPr>
            <a:endParaRPr lang="en-US" sz="2400" b="1" cap="none" dirty="0">
              <a:solidFill>
                <a:srgbClr val="000000"/>
              </a:solidFill>
              <a:latin typeface="Times New Roman" panose="02020603050405020304" pitchFamily="18" charset="0"/>
            </a:endParaRPr>
          </a:p>
          <a:p>
            <a:pPr marL="0" indent="0">
              <a:buNone/>
            </a:pPr>
            <a:r>
              <a:rPr lang="en-US" sz="2600" b="1" cap="none" dirty="0">
                <a:solidFill>
                  <a:srgbClr val="FF0000"/>
                </a:solidFill>
                <a:latin typeface="Times New Roman" panose="02020603050405020304" pitchFamily="18" charset="0"/>
                <a:cs typeface="Times New Roman" panose="02020603050405020304" pitchFamily="18" charset="0"/>
              </a:rPr>
              <a:t>Objectives:</a:t>
            </a:r>
          </a:p>
          <a:p>
            <a:pPr marL="0" indent="0">
              <a:buNone/>
            </a:pPr>
            <a:r>
              <a:rPr lang="en-US" sz="2400" cap="none" dirty="0">
                <a:latin typeface="Times New Roman" panose="02020603050405020304" pitchFamily="18" charset="0"/>
                <a:cs typeface="Times New Roman" panose="02020603050405020304" pitchFamily="18" charset="0"/>
              </a:rPr>
              <a:t>F</a:t>
            </a:r>
            <a:r>
              <a:rPr lang="tr-TR" sz="2400" cap="none" dirty="0">
                <a:latin typeface="Times New Roman" panose="02020603050405020304" pitchFamily="18" charset="0"/>
                <a:cs typeface="Times New Roman" panose="02020603050405020304" pitchFamily="18" charset="0"/>
              </a:rPr>
              <a:t>orecasting </a:t>
            </a:r>
            <a:r>
              <a:rPr lang="en-US" sz="2400" cap="none" dirty="0">
                <a:latin typeface="Times New Roman" panose="02020603050405020304" pitchFamily="18" charset="0"/>
                <a:cs typeface="Times New Roman" panose="02020603050405020304" pitchFamily="18" charset="0"/>
              </a:rPr>
              <a:t>next-day G</a:t>
            </a:r>
            <a:r>
              <a:rPr lang="tr-TR" sz="2400" cap="none" dirty="0">
                <a:latin typeface="Times New Roman" panose="02020603050405020304" pitchFamily="18" charset="0"/>
                <a:cs typeface="Times New Roman" panose="02020603050405020304" pitchFamily="18" charset="0"/>
              </a:rPr>
              <a:t>old prices in sri lanka using  </a:t>
            </a:r>
            <a:endParaRPr lang="en-US" sz="2400" cap="none"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tr-TR" sz="2400" b="1" cap="none" dirty="0">
                <a:solidFill>
                  <a:schemeClr val="bg2">
                    <a:lumMod val="50000"/>
                  </a:schemeClr>
                </a:solidFill>
                <a:latin typeface="Times New Roman" panose="02020603050405020304" pitchFamily="18" charset="0"/>
                <a:cs typeface="Times New Roman" panose="02020603050405020304" pitchFamily="18" charset="0"/>
              </a:rPr>
              <a:t>K-nearest neighbors (KNN) algorithm</a:t>
            </a:r>
            <a:r>
              <a:rPr lang="en-US" sz="2400" b="1" cap="none" dirty="0">
                <a:solidFill>
                  <a:schemeClr val="bg2">
                    <a:lumMod val="50000"/>
                  </a:schemeClr>
                </a:solidFill>
                <a:latin typeface="Times New Roman" panose="02020603050405020304" pitchFamily="18" charset="0"/>
                <a:cs typeface="Times New Roman" panose="02020603050405020304" pitchFamily="18" charset="0"/>
              </a:rPr>
              <a:t>.</a:t>
            </a:r>
            <a:r>
              <a:rPr lang="tr-TR" sz="2400" b="1" cap="none" dirty="0">
                <a:solidFill>
                  <a:schemeClr val="bg2">
                    <a:lumMod val="50000"/>
                  </a:schemeClr>
                </a:solidFill>
                <a:latin typeface="Times New Roman" panose="02020603050405020304" pitchFamily="18" charset="0"/>
                <a:cs typeface="Times New Roman" panose="02020603050405020304" pitchFamily="18" charset="0"/>
              </a:rPr>
              <a:t> </a:t>
            </a:r>
            <a:endParaRPr lang="en-US" sz="2400" b="1" cap="none" dirty="0">
              <a:solidFill>
                <a:schemeClr val="bg2">
                  <a:lumMod val="50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tr-TR" sz="2400" b="1" cap="none" dirty="0">
                <a:solidFill>
                  <a:schemeClr val="bg2">
                    <a:lumMod val="50000"/>
                  </a:schemeClr>
                </a:solidFill>
                <a:latin typeface="Times New Roman" panose="02020603050405020304" pitchFamily="18" charset="0"/>
                <a:cs typeface="Times New Roman" panose="02020603050405020304" pitchFamily="18" charset="0"/>
              </a:rPr>
              <a:t>Artificial neural network (ANN)  model</a:t>
            </a:r>
            <a:r>
              <a:rPr lang="en-US" sz="2400" b="1" cap="none" dirty="0">
                <a:solidFill>
                  <a:schemeClr val="bg2">
                    <a:lumMod val="50000"/>
                  </a:schemeClr>
                </a:solidFill>
                <a:latin typeface="Times New Roman" panose="02020603050405020304" pitchFamily="18" charset="0"/>
                <a:cs typeface="Times New Roman" panose="02020603050405020304" pitchFamily="18" charset="0"/>
              </a:rPr>
              <a:t> based on</a:t>
            </a:r>
          </a:p>
          <a:p>
            <a:pPr marL="0" indent="0">
              <a:buNone/>
            </a:pPr>
            <a:r>
              <a:rPr lang="en-US" sz="2400" b="1" cap="none" dirty="0">
                <a:solidFill>
                  <a:schemeClr val="bg2">
                    <a:lumMod val="50000"/>
                  </a:schemeClr>
                </a:solidFill>
                <a:latin typeface="Times New Roman" panose="02020603050405020304" pitchFamily="18" charset="0"/>
                <a:cs typeface="Times New Roman" panose="02020603050405020304" pitchFamily="18" charset="0"/>
              </a:rPr>
              <a:t> Back-propagation  Learning algorithm</a:t>
            </a:r>
            <a:r>
              <a:rPr lang="tr-TR" sz="2400" b="1" cap="none" dirty="0">
                <a:solidFill>
                  <a:schemeClr val="bg2">
                    <a:lumMod val="50000"/>
                  </a:schemeClr>
                </a:solidFill>
                <a:latin typeface="Times New Roman" panose="02020603050405020304" pitchFamily="18" charset="0"/>
                <a:cs typeface="Times New Roman" panose="02020603050405020304" pitchFamily="18" charset="0"/>
              </a:rPr>
              <a:t>.</a:t>
            </a:r>
            <a:endParaRPr lang="en-US" sz="2400" b="1" cap="none" dirty="0">
              <a:solidFill>
                <a:schemeClr val="bg2">
                  <a:lumMod val="50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b="1" cap="none" dirty="0">
                <a:solidFill>
                  <a:schemeClr val="bg2">
                    <a:lumMod val="50000"/>
                  </a:schemeClr>
                </a:solidFill>
                <a:latin typeface="Times New Roman" panose="02020603050405020304" pitchFamily="18" charset="0"/>
                <a:cs typeface="Times New Roman" panose="02020603050405020304" pitchFamily="18" charset="0"/>
              </a:rPr>
              <a:t>Compare the accuracy of ANN and KNN  forecasting models</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75540062"/>
      </p:ext>
    </p:extLst>
  </p:cSld>
  <p:clrMapOvr>
    <a:masterClrMapping/>
  </p:clrMapOvr>
  <mc:AlternateContent xmlns:mc="http://schemas.openxmlformats.org/markup-compatibility/2006" xmlns:p14="http://schemas.microsoft.com/office/powerpoint/2010/main">
    <mc:Choice Requires="p14">
      <p:transition spd="slow" p14:dur="2000" advTm="67264"/>
    </mc:Choice>
    <mc:Fallback xmlns="">
      <p:transition spd="slow" advTm="67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913774" y="0"/>
            <a:ext cx="10364451" cy="1285461"/>
          </a:xfrm>
        </p:spPr>
        <p:txBody>
          <a:bodyPr>
            <a:normAutofit/>
          </a:bodyPr>
          <a:lstStyle/>
          <a:p>
            <a:r>
              <a:rPr lang="en-GB" sz="4400" b="1" cap="none"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Materials and Methods</a:t>
            </a:r>
            <a:endParaRPr lang="en-US" sz="4400" b="1" cap="none"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 xmlns:a16="http://schemas.microsoft.com/office/drawing/2014/main" id="{AA7F2B46-E809-47F0-8BD0-B272B04A2EF1}"/>
                  </a:ext>
                </a:extLst>
              </p:cNvPr>
              <p:cNvSpPr>
                <a:spLocks noGrp="1"/>
              </p:cNvSpPr>
              <p:nvPr>
                <p:ph idx="1"/>
              </p:nvPr>
            </p:nvSpPr>
            <p:spPr>
              <a:xfrm>
                <a:off x="212036" y="1285460"/>
                <a:ext cx="6095631" cy="5572539"/>
              </a:xfrm>
            </p:spPr>
            <p:txBody>
              <a:bodyPr>
                <a:normAutofit fontScale="40000" lnSpcReduction="20000"/>
              </a:bodyPr>
              <a:lstStyle/>
              <a:p>
                <a:pPr marL="0" indent="0">
                  <a:buNone/>
                </a:pPr>
                <a:r>
                  <a:rPr lang="tr-TR" sz="6000" b="1" cap="none" dirty="0" smtClean="0">
                    <a:effectLst/>
                    <a:latin typeface="Times New Roman" panose="02020603050405020304" pitchFamily="18" charset="0"/>
                    <a:ea typeface="Calibri" panose="020F0502020204030204" pitchFamily="34" charset="0"/>
                    <a:cs typeface="Times New Roman" panose="02020603050405020304" pitchFamily="18" charset="0"/>
                  </a:rPr>
                  <a:t>Data pre-processing</a:t>
                </a:r>
                <a:r>
                  <a:rPr lang="tr-TR" sz="6000" cap="none" dirty="0" smtClean="0">
                    <a:effectLst/>
                    <a:latin typeface="Times New Roman" panose="02020603050405020304" pitchFamily="18" charset="0"/>
                    <a:ea typeface="Calibri" panose="020F0502020204030204" pitchFamily="34" charset="0"/>
                    <a:cs typeface="Times New Roman" panose="02020603050405020304" pitchFamily="18" charset="0"/>
                  </a:rPr>
                  <a:t>:</a:t>
                </a:r>
                <a:endParaRPr lang="en-US" sz="6000" cap="none"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2400" cap="none" dirty="0">
                  <a:effectLst/>
                  <a:latin typeface="+mj-lt"/>
                  <a:ea typeface="Calibri" panose="020F0502020204030204" pitchFamily="34" charset="0"/>
                </a:endParaRPr>
              </a:p>
              <a:p>
                <a:pPr>
                  <a:buFont typeface="Wingdings" panose="05000000000000000000" pitchFamily="2" charset="2"/>
                  <a:buChar char="Ø"/>
                </a:pPr>
                <a:r>
                  <a:rPr lang="en-US" sz="5100" cap="none" dirty="0">
                    <a:effectLst/>
                    <a:latin typeface="Times New Roman" panose="02020603050405020304" pitchFamily="18" charset="0"/>
                    <a:ea typeface="Calibri" panose="020F0502020204030204" pitchFamily="34" charset="0"/>
                  </a:rPr>
                  <a:t>Normalized the data using </a:t>
                </a:r>
                <a:r>
                  <a:rPr lang="tr-TR" sz="5100" i="1" cap="none" dirty="0">
                    <a:solidFill>
                      <a:srgbClr val="0070C0"/>
                    </a:solidFill>
                    <a:effectLst/>
                    <a:latin typeface="Times New Roman" panose="02020603050405020304" pitchFamily="18" charset="0"/>
                    <a:ea typeface="Calibri" panose="020F0502020204030204" pitchFamily="34" charset="0"/>
                  </a:rPr>
                  <a:t>Min-max normalization</a:t>
                </a:r>
                <a:endParaRPr lang="en-US" sz="5100" i="1" cap="none" dirty="0">
                  <a:solidFill>
                    <a:srgbClr val="0070C0"/>
                  </a:solidFill>
                  <a:effectLst/>
                  <a:latin typeface="Times New Roman" panose="02020603050405020304" pitchFamily="18" charset="0"/>
                  <a:ea typeface="Calibri" panose="020F0502020204030204" pitchFamily="34" charset="0"/>
                </a:endParaRPr>
              </a:p>
              <a:p>
                <a:pPr marL="0" indent="0">
                  <a:buNone/>
                </a:pPr>
                <a:r>
                  <a:rPr lang="en-US" sz="5100" dirty="0">
                    <a:solidFill>
                      <a:srgbClr val="FF0000"/>
                    </a:solidFill>
                    <a:effectLst/>
                    <a:ea typeface="Times New Roman" panose="02020603050405020304" pitchFamily="18" charset="0"/>
                    <a:cs typeface="Times New Roman" panose="02020603050405020304" pitchFamily="18" charset="0"/>
                  </a:rPr>
                  <a:t>			</a:t>
                </a:r>
                <a14:m>
                  <m:oMath xmlns:m="http://schemas.openxmlformats.org/officeDocument/2006/math">
                    <m:sSup>
                      <m:sSupPr>
                        <m:ctrlPr>
                          <a:rPr lang="en-US" sz="5100" b="1" i="1" smtClean="0">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ctrlPr>
                      </m:sSupPr>
                      <m:e>
                        <m:r>
                          <a:rPr lang="en-US" sz="5100" b="1" i="1" smtClean="0">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𝒙</m:t>
                        </m:r>
                      </m:e>
                      <m:sup>
                        <m:r>
                          <a:rPr lang="en-US" sz="5100" b="1" i="1" smtClean="0">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m:t>
                        </m:r>
                      </m:sup>
                    </m:sSup>
                    <m:r>
                      <a:rPr lang="en-US" sz="5100" b="1" i="1" smtClean="0">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m:t>
                    </m:r>
                    <m:f>
                      <m:fPr>
                        <m:ctrlPr>
                          <a:rPr lang="en-US" sz="5100" b="1" i="1" smtClean="0">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ctrlPr>
                      </m:fPr>
                      <m:num>
                        <m:d>
                          <m:dPr>
                            <m:ctrlPr>
                              <a:rPr lang="tr-TR" sz="5100" b="1" i="1">
                                <a:solidFill>
                                  <a:srgbClr val="FF0000"/>
                                </a:solidFill>
                                <a:latin typeface="Cambria Math" panose="02040503050406030204" pitchFamily="18" charset="0"/>
                                <a:ea typeface="Calibri" panose="020F0502020204030204" pitchFamily="34" charset="0"/>
                                <a:cs typeface="Times New Roman" panose="02020603050405020304" pitchFamily="18" charset="0"/>
                              </a:rPr>
                            </m:ctrlPr>
                          </m:dPr>
                          <m:e>
                            <m:r>
                              <a:rPr lang="tr-TR" sz="5100" b="1" i="1">
                                <a:solidFill>
                                  <a:srgbClr val="FF0000"/>
                                </a:solidFill>
                                <a:latin typeface="Cambria Math" panose="02040503050406030204" pitchFamily="18" charset="0"/>
                                <a:ea typeface="Calibri" panose="020F0502020204030204" pitchFamily="34" charset="0"/>
                                <a:cs typeface="Times New Roman" panose="02020603050405020304" pitchFamily="18" charset="0"/>
                              </a:rPr>
                              <m:t>𝒙</m:t>
                            </m:r>
                            <m:r>
                              <a:rPr lang="tr-TR" sz="5100" b="1" i="1">
                                <a:solidFill>
                                  <a:srgbClr val="FF0000"/>
                                </a:solidFill>
                                <a:latin typeface="Cambria Math" panose="02040503050406030204" pitchFamily="18" charset="0"/>
                                <a:ea typeface="Calibri" panose="020F0502020204030204" pitchFamily="34" charset="0"/>
                                <a:cs typeface="Times New Roman" panose="02020603050405020304" pitchFamily="18" charset="0"/>
                              </a:rPr>
                              <m:t>−</m:t>
                            </m:r>
                            <m:sSub>
                              <m:sSubPr>
                                <m:ctrlPr>
                                  <a:rPr lang="en-US" sz="5100" b="1" i="1">
                                    <a:solidFill>
                                      <a:srgbClr val="FF0000"/>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tr-TR" sz="5100" b="1" i="1">
                                    <a:solidFill>
                                      <a:srgbClr val="FF0000"/>
                                    </a:solidFill>
                                    <a:latin typeface="Cambria Math" panose="02040503050406030204" pitchFamily="18" charset="0"/>
                                    <a:ea typeface="Calibri" panose="020F0502020204030204" pitchFamily="34" charset="0"/>
                                    <a:cs typeface="Times New Roman" panose="02020603050405020304" pitchFamily="18" charset="0"/>
                                  </a:rPr>
                                  <m:t>𝑨</m:t>
                                </m:r>
                              </m:e>
                              <m:sub>
                                <m:r>
                                  <a:rPr lang="tr-TR" sz="5100" b="1" i="1">
                                    <a:solidFill>
                                      <a:srgbClr val="FF0000"/>
                                    </a:solidFill>
                                    <a:latin typeface="Cambria Math" panose="02040503050406030204" pitchFamily="18" charset="0"/>
                                    <a:ea typeface="Calibri" panose="020F0502020204030204" pitchFamily="34" charset="0"/>
                                    <a:cs typeface="Times New Roman" panose="02020603050405020304" pitchFamily="18" charset="0"/>
                                  </a:rPr>
                                  <m:t>𝒎𝒊𝒏</m:t>
                                </m:r>
                              </m:sub>
                            </m:sSub>
                          </m:e>
                        </m:d>
                      </m:num>
                      <m:den>
                        <m:sSub>
                          <m:sSubPr>
                            <m:ctrlPr>
                              <a:rPr lang="en-US" sz="5100" b="1" i="1">
                                <a:solidFill>
                                  <a:srgbClr val="FF0000"/>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n-US" sz="5100" b="1" i="1" smtClean="0">
                                <a:solidFill>
                                  <a:srgbClr val="FF0000"/>
                                </a:solidFill>
                                <a:latin typeface="Cambria Math" panose="02040503050406030204" pitchFamily="18" charset="0"/>
                                <a:ea typeface="Times New Roman" panose="02020603050405020304" pitchFamily="18" charset="0"/>
                                <a:cs typeface="Times New Roman" panose="02020603050405020304" pitchFamily="18" charset="0"/>
                              </a:rPr>
                              <m:t>(</m:t>
                            </m:r>
                            <m:r>
                              <a:rPr lang="tr-TR" sz="5100" b="1" i="1">
                                <a:solidFill>
                                  <a:srgbClr val="FF0000"/>
                                </a:solidFill>
                                <a:latin typeface="Cambria Math" panose="02040503050406030204" pitchFamily="18" charset="0"/>
                                <a:ea typeface="Calibri" panose="020F0502020204030204" pitchFamily="34" charset="0"/>
                                <a:cs typeface="Times New Roman" panose="02020603050405020304" pitchFamily="18" charset="0"/>
                              </a:rPr>
                              <m:t>𝑨</m:t>
                            </m:r>
                          </m:e>
                          <m:sub>
                            <m:r>
                              <a:rPr lang="tr-TR" sz="5100" b="1" i="1">
                                <a:solidFill>
                                  <a:srgbClr val="FF0000"/>
                                </a:solidFill>
                                <a:latin typeface="Cambria Math" panose="02040503050406030204" pitchFamily="18" charset="0"/>
                                <a:ea typeface="Calibri" panose="020F0502020204030204" pitchFamily="34" charset="0"/>
                                <a:cs typeface="Times New Roman" panose="02020603050405020304" pitchFamily="18" charset="0"/>
                              </a:rPr>
                              <m:t>𝒎𝒂𝒙</m:t>
                            </m:r>
                          </m:sub>
                        </m:sSub>
                        <m:r>
                          <a:rPr lang="tr-TR" sz="5100" b="1" i="1">
                            <a:solidFill>
                              <a:srgbClr val="FF0000"/>
                            </a:solidFill>
                            <a:latin typeface="Cambria Math" panose="02040503050406030204" pitchFamily="18" charset="0"/>
                            <a:ea typeface="Calibri" panose="020F0502020204030204" pitchFamily="34" charset="0"/>
                            <a:cs typeface="Times New Roman" panose="02020603050405020304" pitchFamily="18" charset="0"/>
                          </a:rPr>
                          <m:t>−</m:t>
                        </m:r>
                        <m:sSub>
                          <m:sSubPr>
                            <m:ctrlPr>
                              <a:rPr lang="en-US" sz="5100" b="1" i="1">
                                <a:solidFill>
                                  <a:srgbClr val="FF0000"/>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tr-TR" sz="5100" b="1" i="1">
                                <a:solidFill>
                                  <a:srgbClr val="FF0000"/>
                                </a:solidFill>
                                <a:latin typeface="Cambria Math" panose="02040503050406030204" pitchFamily="18" charset="0"/>
                                <a:ea typeface="Calibri" panose="020F0502020204030204" pitchFamily="34" charset="0"/>
                                <a:cs typeface="Times New Roman" panose="02020603050405020304" pitchFamily="18" charset="0"/>
                              </a:rPr>
                              <m:t>𝑨</m:t>
                            </m:r>
                          </m:e>
                          <m:sub>
                            <m:r>
                              <a:rPr lang="tr-TR" sz="5100" b="1" i="1">
                                <a:solidFill>
                                  <a:srgbClr val="FF0000"/>
                                </a:solidFill>
                                <a:latin typeface="Cambria Math" panose="02040503050406030204" pitchFamily="18" charset="0"/>
                                <a:ea typeface="Calibri" panose="020F0502020204030204" pitchFamily="34" charset="0"/>
                                <a:cs typeface="Times New Roman" panose="02020603050405020304" pitchFamily="18" charset="0"/>
                              </a:rPr>
                              <m:t>𝒎𝒂𝒙</m:t>
                            </m:r>
                          </m:sub>
                        </m:sSub>
                        <m:r>
                          <a:rPr lang="tr-TR" sz="5100" b="1" i="1">
                            <a:solidFill>
                              <a:srgbClr val="FF0000"/>
                            </a:solidFill>
                            <a:latin typeface="Cambria Math" panose="02040503050406030204" pitchFamily="18" charset="0"/>
                            <a:ea typeface="Calibri" panose="020F0502020204030204" pitchFamily="34" charset="0"/>
                            <a:cs typeface="Times New Roman" panose="02020603050405020304" pitchFamily="18" charset="0"/>
                          </a:rPr>
                          <m:t>)</m:t>
                        </m:r>
                      </m:den>
                    </m:f>
                    <m:r>
                      <a:rPr lang="en-US" sz="5100" b="1" i="1" smtClean="0">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m:t>
                    </m:r>
                  </m:oMath>
                </a14:m>
                <a:endParaRPr lang="en-US" sz="5100" b="1" dirty="0">
                  <a:solidFill>
                    <a:srgbClr val="FF0000"/>
                  </a:solidFill>
                  <a:effectLst/>
                  <a:latin typeface="Times New Roman" panose="02020603050405020304" pitchFamily="18" charset="0"/>
                  <a:ea typeface="Calibri" panose="020F0502020204030204" pitchFamily="34" charset="0"/>
                </a:endParaRPr>
              </a:p>
              <a:p>
                <a:pPr marL="0" indent="0">
                  <a:buNone/>
                </a:pPr>
                <a:r>
                  <a:rPr lang="tr-TR" sz="5100" cap="none" dirty="0">
                    <a:effectLst/>
                    <a:latin typeface="Times New Roman" panose="02020603050405020304" pitchFamily="18" charset="0"/>
                    <a:ea typeface="Calibri" panose="020F0502020204030204" pitchFamily="34" charset="0"/>
                    <a:cs typeface="Latha" panose="020B0604020202020204" pitchFamily="34" charset="0"/>
                  </a:rPr>
                  <a:t>Where </a:t>
                </a:r>
                <a:r>
                  <a:rPr lang="tr-TR" sz="5100" i="1" cap="none" dirty="0">
                    <a:effectLst/>
                    <a:latin typeface="Times New Roman" panose="02020603050405020304" pitchFamily="18" charset="0"/>
                    <a:ea typeface="Calibri" panose="020F0502020204030204" pitchFamily="34" charset="0"/>
                    <a:cs typeface="Latha" panose="020B0604020202020204" pitchFamily="34" charset="0"/>
                  </a:rPr>
                  <a:t>x </a:t>
                </a:r>
                <a:r>
                  <a:rPr lang="tr-TR" sz="5100" cap="none" dirty="0">
                    <a:effectLst/>
                    <a:latin typeface="Times New Roman" panose="02020603050405020304" pitchFamily="18" charset="0"/>
                    <a:ea typeface="Calibri" panose="020F0502020204030204" pitchFamily="34" charset="0"/>
                    <a:cs typeface="Latha" panose="020B0604020202020204" pitchFamily="34" charset="0"/>
                  </a:rPr>
                  <a:t>and </a:t>
                </a:r>
                <a14:m>
                  <m:oMath xmlns:m="http://schemas.openxmlformats.org/officeDocument/2006/math">
                    <m:sSup>
                      <m:sSupPr>
                        <m:ctrlPr>
                          <a:rPr lang="en-US" sz="5100" i="1" cap="none">
                            <a:effectLst/>
                            <a:latin typeface="Cambria Math" panose="02040503050406030204" pitchFamily="18" charset="0"/>
                            <a:ea typeface="Times New Roman" panose="02020603050405020304" pitchFamily="18" charset="0"/>
                            <a:cs typeface="Times New Roman" panose="02020603050405020304" pitchFamily="18" charset="0"/>
                          </a:rPr>
                        </m:ctrlPr>
                      </m:sSupPr>
                      <m:e>
                        <m:r>
                          <a:rPr lang="tr-TR" sz="5100" i="1" cap="none">
                            <a:effectLst/>
                            <a:latin typeface="Cambria Math" panose="02040503050406030204" pitchFamily="18" charset="0"/>
                            <a:ea typeface="Calibri" panose="020F0502020204030204" pitchFamily="34" charset="0"/>
                            <a:cs typeface="Times New Roman" panose="02020603050405020304" pitchFamily="18" charset="0"/>
                          </a:rPr>
                          <m:t>𝑥</m:t>
                        </m:r>
                      </m:e>
                      <m:sup>
                        <m:r>
                          <a:rPr lang="tr-TR" sz="5100" i="1" cap="none">
                            <a:effectLst/>
                            <a:latin typeface="Cambria Math" panose="02040503050406030204" pitchFamily="18" charset="0"/>
                            <a:ea typeface="Calibri" panose="020F0502020204030204" pitchFamily="34" charset="0"/>
                            <a:cs typeface="Times New Roman" panose="02020603050405020304" pitchFamily="18" charset="0"/>
                          </a:rPr>
                          <m:t>′</m:t>
                        </m:r>
                      </m:sup>
                    </m:sSup>
                  </m:oMath>
                </a14:m>
                <a:r>
                  <a:rPr lang="en-US" sz="5100" i="1" cap="none" dirty="0">
                    <a:effectLst/>
                    <a:latin typeface="Times New Roman" panose="02020603050405020304" pitchFamily="18" charset="0"/>
                    <a:ea typeface="Calibri" panose="020F0502020204030204" pitchFamily="34" charset="0"/>
                    <a:cs typeface="Latha" panose="020B0604020202020204" pitchFamily="34" charset="0"/>
                  </a:rPr>
                  <a:t> </a:t>
                </a:r>
                <a:r>
                  <a:rPr lang="tr-TR" sz="5100" cap="none" dirty="0">
                    <a:effectLst/>
                    <a:latin typeface="Times New Roman" panose="02020603050405020304" pitchFamily="18" charset="0"/>
                    <a:ea typeface="Calibri" panose="020F0502020204030204" pitchFamily="34" charset="0"/>
                    <a:cs typeface="Latha" panose="020B0604020202020204" pitchFamily="34" charset="0"/>
                  </a:rPr>
                  <a:t>are the original value and the normalized values in the range [0,1] respectively of the set </a:t>
                </a:r>
                <a:r>
                  <a:rPr lang="tr-TR" sz="5100" i="1" cap="none" dirty="0">
                    <a:effectLst/>
                    <a:latin typeface="Times New Roman" panose="02020603050405020304" pitchFamily="18" charset="0"/>
                    <a:ea typeface="Calibri" panose="020F0502020204030204" pitchFamily="34" charset="0"/>
                    <a:cs typeface="Latha" panose="020B0604020202020204" pitchFamily="34" charset="0"/>
                  </a:rPr>
                  <a:t>A.</a:t>
                </a:r>
                <a:endParaRPr lang="en-US" sz="5100" cap="none" dirty="0">
                  <a:effectLst/>
                  <a:latin typeface="Calibri" panose="020F0502020204030204" pitchFamily="34" charset="0"/>
                  <a:ea typeface="Calibri" panose="020F0502020204030204" pitchFamily="34" charset="0"/>
                  <a:cs typeface="Latha" panose="020B0604020202020204" pitchFamily="34" charset="0"/>
                </a:endParaRPr>
              </a:p>
              <a:p>
                <a:pPr marL="0" indent="0">
                  <a:buNone/>
                </a:pPr>
                <a:endParaRPr lang="en-US" sz="5100" i="1" cap="none" dirty="0">
                  <a:latin typeface="Times New Roman" panose="02020603050405020304" pitchFamily="18" charset="0"/>
                </a:endParaRPr>
              </a:p>
              <a:p>
                <a:pPr>
                  <a:buFont typeface="Wingdings" panose="05000000000000000000" pitchFamily="2" charset="2"/>
                  <a:buChar char="Ø"/>
                </a:pPr>
                <a:r>
                  <a:rPr lang="en-US" sz="5100" i="1" cap="none" dirty="0">
                    <a:latin typeface="Times New Roman" panose="02020603050405020304" pitchFamily="18" charset="0"/>
                  </a:rPr>
                  <a:t>Prepared data into the form </a:t>
                </a:r>
              </a:p>
              <a:p>
                <a:pPr marL="0" indent="0">
                  <a:buNone/>
                </a:pPr>
                <a:r>
                  <a:rPr lang="en-US" sz="5100" i="1" cap="none" dirty="0">
                    <a:solidFill>
                      <a:srgbClr val="FF0000"/>
                    </a:solidFill>
                    <a:latin typeface="Times New Roman" panose="02020603050405020304" pitchFamily="18" charset="0"/>
                  </a:rPr>
                  <a:t>             	</a:t>
                </a:r>
                <a:r>
                  <a:rPr lang="en-US" sz="5100" b="1" i="1" cap="none" dirty="0">
                    <a:solidFill>
                      <a:srgbClr val="FF0000"/>
                    </a:solidFill>
                    <a:latin typeface="Times New Roman" panose="02020603050405020304" pitchFamily="18" charset="0"/>
                  </a:rPr>
                  <a:t>       </a:t>
                </a:r>
                <a:r>
                  <a:rPr lang="en-US" sz="5100" b="1" i="1" cap="none" dirty="0">
                    <a:solidFill>
                      <a:schemeClr val="bg2">
                        <a:lumMod val="75000"/>
                      </a:schemeClr>
                    </a:solidFill>
                    <a:latin typeface="Times New Roman" panose="02020603050405020304" pitchFamily="18" charset="0"/>
                  </a:rPr>
                  <a:t>(Input, </a:t>
                </a:r>
                <a:r>
                  <a:rPr lang="en-US" sz="5100" b="1" i="1" cap="none" dirty="0">
                    <a:solidFill>
                      <a:srgbClr val="FF0000"/>
                    </a:solidFill>
                    <a:latin typeface="Times New Roman" panose="02020603050405020304" pitchFamily="18" charset="0"/>
                  </a:rPr>
                  <a:t>Output) </a:t>
                </a:r>
                <a:endParaRPr lang="en-US" sz="5100" b="1" i="1" cap="none" dirty="0">
                  <a:latin typeface="Times New Roman" panose="02020603050405020304" pitchFamily="18" charset="0"/>
                </a:endParaRPr>
              </a:p>
              <a:p>
                <a:pPr marL="0" indent="0">
                  <a:buNone/>
                </a:pPr>
                <a:r>
                  <a:rPr lang="en-US" sz="5100" dirty="0">
                    <a:solidFill>
                      <a:srgbClr val="000000"/>
                    </a:solidFill>
                    <a:latin typeface="Times New Roman" panose="02020603050405020304" pitchFamily="18" charset="0"/>
                    <a:ea typeface="Calibri" panose="020F0502020204030204" pitchFamily="34" charset="0"/>
                  </a:rPr>
                  <a:t>	</a:t>
                </a:r>
                <a:r>
                  <a:rPr lang="en-US" sz="5100" dirty="0" smtClean="0">
                    <a:solidFill>
                      <a:srgbClr val="000000"/>
                    </a:solidFill>
                    <a:latin typeface="Times New Roman" panose="02020603050405020304" pitchFamily="18" charset="0"/>
                    <a:ea typeface="Calibri" panose="020F0502020204030204" pitchFamily="34" charset="0"/>
                  </a:rPr>
                  <a:t>(</a:t>
                </a:r>
                <a:r>
                  <a:rPr lang="tr-TR" sz="5100" dirty="0">
                    <a:solidFill>
                      <a:schemeClr val="bg2">
                        <a:lumMod val="75000"/>
                      </a:schemeClr>
                    </a:solidFill>
                    <a:effectLst/>
                    <a:latin typeface="Times New Roman" panose="02020603050405020304" pitchFamily="18" charset="0"/>
                    <a:ea typeface="Calibri" panose="020F0502020204030204" pitchFamily="34" charset="0"/>
                  </a:rPr>
                  <a:t>{x</a:t>
                </a:r>
                <a:r>
                  <a:rPr lang="en-US" sz="5100" cap="none" baseline="-25000" dirty="0" err="1">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+1</a:t>
                </a:r>
                <a:r>
                  <a:rPr lang="tr-TR" sz="5100" dirty="0">
                    <a:solidFill>
                      <a:schemeClr val="bg2">
                        <a:lumMod val="75000"/>
                      </a:schemeClr>
                    </a:solidFill>
                    <a:effectLst/>
                    <a:latin typeface="Times New Roman" panose="02020603050405020304" pitchFamily="18" charset="0"/>
                    <a:ea typeface="Calibri" panose="020F0502020204030204" pitchFamily="34" charset="0"/>
                  </a:rPr>
                  <a:t>,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+2</a:t>
                </a:r>
                <a:r>
                  <a:rPr lang="tr-TR" sz="5100" dirty="0">
                    <a:solidFill>
                      <a:schemeClr val="bg2">
                        <a:lumMod val="75000"/>
                      </a:schemeClr>
                    </a:solidFill>
                    <a:effectLst/>
                    <a:latin typeface="Times New Roman" panose="02020603050405020304" pitchFamily="18" charset="0"/>
                    <a:ea typeface="Calibri" panose="020F0502020204030204" pitchFamily="34" charset="0"/>
                  </a:rPr>
                  <a:t>,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+3</a:t>
                </a:r>
                <a:r>
                  <a:rPr lang="tr-TR" sz="5100" dirty="0">
                    <a:solidFill>
                      <a:schemeClr val="bg2">
                        <a:lumMod val="75000"/>
                      </a:schemeClr>
                    </a:solidFill>
                    <a:effectLst/>
                    <a:latin typeface="Times New Roman" panose="02020603050405020304" pitchFamily="18" charset="0"/>
                    <a:ea typeface="Calibri" panose="020F0502020204030204" pitchFamily="34" charset="0"/>
                  </a:rPr>
                  <a:t>,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+4</a:t>
                </a:r>
                <a:r>
                  <a:rPr lang="tr-TR" sz="5100" dirty="0">
                    <a:solidFill>
                      <a:schemeClr val="bg2">
                        <a:lumMod val="75000"/>
                      </a:schemeClr>
                    </a:solidFill>
                    <a:effectLst/>
                    <a:latin typeface="Times New Roman" panose="02020603050405020304" pitchFamily="18" charset="0"/>
                    <a:ea typeface="Calibri" panose="020F0502020204030204" pitchFamily="34" charset="0"/>
                  </a:rPr>
                  <a:t>,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+5</a:t>
                </a:r>
                <a:r>
                  <a:rPr lang="tr-TR" sz="5100" dirty="0">
                    <a:solidFill>
                      <a:schemeClr val="bg2">
                        <a:lumMod val="75000"/>
                      </a:schemeClr>
                    </a:solidFill>
                    <a:effectLst/>
                    <a:latin typeface="Times New Roman" panose="02020603050405020304" pitchFamily="18" charset="0"/>
                    <a:ea typeface="Calibri" panose="020F0502020204030204" pitchFamily="34" charset="0"/>
                  </a:rPr>
                  <a:t>,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+6</a:t>
                </a:r>
                <a:r>
                  <a:rPr lang="en-US" sz="5100" baseline="-25000" dirty="0">
                    <a:solidFill>
                      <a:schemeClr val="bg2">
                        <a:lumMod val="75000"/>
                      </a:schemeClr>
                    </a:solidFill>
                    <a:effectLst/>
                    <a:latin typeface="Times New Roman" panose="02020603050405020304" pitchFamily="18" charset="0"/>
                    <a:ea typeface="Calibri" panose="020F0502020204030204" pitchFamily="34" charset="0"/>
                  </a:rPr>
                  <a:t> </a:t>
                </a:r>
                <a:r>
                  <a:rPr lang="tr-TR" sz="5100" dirty="0">
                    <a:solidFill>
                      <a:schemeClr val="bg2">
                        <a:lumMod val="75000"/>
                      </a:schemeClr>
                    </a:solidFill>
                    <a:effectLst/>
                    <a:latin typeface="Times New Roman" panose="02020603050405020304" pitchFamily="18" charset="0"/>
                    <a:ea typeface="Calibri" panose="020F0502020204030204" pitchFamily="34" charset="0"/>
                  </a:rPr>
                  <a:t>,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a:t>
                </a:r>
                <a:r>
                  <a:rPr lang="en-US" sz="5100" baseline="-25000" dirty="0">
                    <a:solidFill>
                      <a:schemeClr val="bg2">
                        <a:lumMod val="75000"/>
                      </a:schemeClr>
                    </a:solidFill>
                    <a:effectLst/>
                    <a:latin typeface="Times New Roman" panose="02020603050405020304" pitchFamily="18" charset="0"/>
                    <a:ea typeface="Calibri" panose="020F0502020204030204" pitchFamily="34" charset="0"/>
                  </a:rPr>
                  <a:t>7</a:t>
                </a:r>
                <a:r>
                  <a:rPr lang="tr-TR" sz="5100" dirty="0">
                    <a:solidFill>
                      <a:schemeClr val="bg2">
                        <a:lumMod val="75000"/>
                      </a:schemeClr>
                    </a:solidFill>
                    <a:effectLst/>
                    <a:latin typeface="Times New Roman" panose="02020603050405020304" pitchFamily="18" charset="0"/>
                    <a:ea typeface="Calibri" panose="020F0502020204030204" pitchFamily="34" charset="0"/>
                  </a:rPr>
                  <a:t>}</a:t>
                </a:r>
                <a:r>
                  <a:rPr lang="en-US" sz="5100" dirty="0">
                    <a:solidFill>
                      <a:schemeClr val="bg2">
                        <a:lumMod val="75000"/>
                      </a:schemeClr>
                    </a:solidFill>
                    <a:effectLst/>
                    <a:latin typeface="Times New Roman" panose="02020603050405020304" pitchFamily="18" charset="0"/>
                    <a:ea typeface="Calibri" panose="020F0502020204030204" pitchFamily="34" charset="0"/>
                  </a:rPr>
                  <a:t> </a:t>
                </a:r>
                <a:r>
                  <a:rPr lang="tr-TR" sz="5100" dirty="0">
                    <a:solidFill>
                      <a:srgbClr val="FF0000"/>
                    </a:solidFill>
                    <a:effectLst/>
                    <a:latin typeface="Times New Roman" panose="02020603050405020304" pitchFamily="18" charset="0"/>
                    <a:ea typeface="Calibri" panose="020F0502020204030204" pitchFamily="34" charset="0"/>
                  </a:rPr>
                  <a:t>,{x</a:t>
                </a:r>
                <a:r>
                  <a:rPr lang="tr-TR" sz="5100" cap="none" baseline="-25000" dirty="0">
                    <a:solidFill>
                      <a:srgbClr val="FF0000"/>
                    </a:solidFill>
                    <a:effectLst/>
                    <a:latin typeface="Times New Roman" panose="02020603050405020304" pitchFamily="18" charset="0"/>
                    <a:ea typeface="Calibri" panose="020F0502020204030204" pitchFamily="34" charset="0"/>
                  </a:rPr>
                  <a:t>i</a:t>
                </a:r>
                <a:r>
                  <a:rPr lang="tr-TR" sz="5100" baseline="-25000" dirty="0">
                    <a:solidFill>
                      <a:srgbClr val="FF0000"/>
                    </a:solidFill>
                    <a:effectLst/>
                    <a:latin typeface="Times New Roman" panose="02020603050405020304" pitchFamily="18" charset="0"/>
                    <a:ea typeface="Calibri" panose="020F0502020204030204" pitchFamily="34" charset="0"/>
                  </a:rPr>
                  <a:t>+</a:t>
                </a:r>
                <a:r>
                  <a:rPr lang="en-US" sz="5100" baseline="-25000" dirty="0">
                    <a:solidFill>
                      <a:srgbClr val="FF0000"/>
                    </a:solidFill>
                    <a:effectLst/>
                    <a:latin typeface="Times New Roman" panose="02020603050405020304" pitchFamily="18" charset="0"/>
                    <a:ea typeface="Calibri" panose="020F0502020204030204" pitchFamily="34" charset="0"/>
                  </a:rPr>
                  <a:t>8</a:t>
                </a:r>
                <a:r>
                  <a:rPr lang="tr-TR" sz="5100" dirty="0">
                    <a:solidFill>
                      <a:srgbClr val="FF0000"/>
                    </a:solidFill>
                    <a:effectLst/>
                    <a:latin typeface="Times New Roman" panose="02020603050405020304" pitchFamily="18" charset="0"/>
                    <a:ea typeface="Calibri" panose="020F0502020204030204" pitchFamily="34" charset="0"/>
                  </a:rPr>
                  <a:t>}</a:t>
                </a:r>
                <a:r>
                  <a:rPr lang="en-US" sz="5100" dirty="0">
                    <a:solidFill>
                      <a:srgbClr val="000000"/>
                    </a:solidFill>
                    <a:effectLst/>
                    <a:latin typeface="Times New Roman" panose="02020603050405020304" pitchFamily="18" charset="0"/>
                    <a:ea typeface="Calibri" panose="020F0502020204030204" pitchFamily="34" charset="0"/>
                  </a:rPr>
                  <a:t>)</a:t>
                </a:r>
              </a:p>
              <a:p>
                <a:pPr marL="0" indent="0">
                  <a:buNone/>
                </a:pPr>
                <a:r>
                  <a:rPr lang="en-US" sz="5100" dirty="0">
                    <a:solidFill>
                      <a:srgbClr val="000000"/>
                    </a:solidFill>
                    <a:latin typeface="Times New Roman" panose="02020603050405020304" pitchFamily="18" charset="0"/>
                    <a:ea typeface="Calibri" panose="020F0502020204030204" pitchFamily="34" charset="0"/>
                  </a:rPr>
                  <a:t>	</a:t>
                </a:r>
                <a:r>
                  <a:rPr lang="en-US" sz="5100" dirty="0" smtClean="0">
                    <a:solidFill>
                      <a:srgbClr val="000000"/>
                    </a:solidFill>
                    <a:latin typeface="Times New Roman" panose="02020603050405020304" pitchFamily="18" charset="0"/>
                    <a:ea typeface="Calibri" panose="020F0502020204030204" pitchFamily="34" charset="0"/>
                  </a:rPr>
                  <a:t>(</a:t>
                </a:r>
                <a:r>
                  <a:rPr lang="tr-TR" sz="5100" dirty="0">
                    <a:solidFill>
                      <a:schemeClr val="bg2">
                        <a:lumMod val="75000"/>
                      </a:schemeClr>
                    </a:solidFill>
                    <a:effectLst/>
                    <a:latin typeface="Times New Roman" panose="02020603050405020304" pitchFamily="18" charset="0"/>
                    <a:ea typeface="Calibri" panose="020F0502020204030204" pitchFamily="34" charset="0"/>
                  </a:rPr>
                  <a:t>{x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+2</a:t>
                </a:r>
                <a:r>
                  <a:rPr lang="tr-TR" sz="5100" dirty="0">
                    <a:solidFill>
                      <a:schemeClr val="bg2">
                        <a:lumMod val="75000"/>
                      </a:schemeClr>
                    </a:solidFill>
                    <a:effectLst/>
                    <a:latin typeface="Times New Roman" panose="02020603050405020304" pitchFamily="18" charset="0"/>
                    <a:ea typeface="Calibri" panose="020F0502020204030204" pitchFamily="34" charset="0"/>
                  </a:rPr>
                  <a:t>,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+3</a:t>
                </a:r>
                <a:r>
                  <a:rPr lang="tr-TR" sz="5100" dirty="0">
                    <a:solidFill>
                      <a:schemeClr val="bg2">
                        <a:lumMod val="75000"/>
                      </a:schemeClr>
                    </a:solidFill>
                    <a:effectLst/>
                    <a:latin typeface="Times New Roman" panose="02020603050405020304" pitchFamily="18" charset="0"/>
                    <a:ea typeface="Calibri" panose="020F0502020204030204" pitchFamily="34" charset="0"/>
                  </a:rPr>
                  <a:t>,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+4</a:t>
                </a:r>
                <a:r>
                  <a:rPr lang="tr-TR" sz="5100" dirty="0">
                    <a:solidFill>
                      <a:schemeClr val="bg2">
                        <a:lumMod val="75000"/>
                      </a:schemeClr>
                    </a:solidFill>
                    <a:effectLst/>
                    <a:latin typeface="Times New Roman" panose="02020603050405020304" pitchFamily="18" charset="0"/>
                    <a:ea typeface="Calibri" panose="020F0502020204030204" pitchFamily="34" charset="0"/>
                  </a:rPr>
                  <a:t>,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+5</a:t>
                </a:r>
                <a:r>
                  <a:rPr lang="tr-TR" sz="5100" dirty="0">
                    <a:solidFill>
                      <a:schemeClr val="bg2">
                        <a:lumMod val="75000"/>
                      </a:schemeClr>
                    </a:solidFill>
                    <a:effectLst/>
                    <a:latin typeface="Times New Roman" panose="02020603050405020304" pitchFamily="18" charset="0"/>
                    <a:ea typeface="Calibri" panose="020F0502020204030204" pitchFamily="34" charset="0"/>
                  </a:rPr>
                  <a:t>,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+6</a:t>
                </a:r>
                <a:r>
                  <a:rPr lang="en-US" sz="5100" baseline="-25000" dirty="0">
                    <a:solidFill>
                      <a:schemeClr val="bg2">
                        <a:lumMod val="75000"/>
                      </a:schemeClr>
                    </a:solidFill>
                    <a:effectLst/>
                    <a:latin typeface="Times New Roman" panose="02020603050405020304" pitchFamily="18" charset="0"/>
                    <a:ea typeface="Calibri" panose="020F0502020204030204" pitchFamily="34" charset="0"/>
                  </a:rPr>
                  <a:t> </a:t>
                </a:r>
                <a:r>
                  <a:rPr lang="tr-TR" sz="5100" dirty="0">
                    <a:solidFill>
                      <a:schemeClr val="bg2">
                        <a:lumMod val="75000"/>
                      </a:schemeClr>
                    </a:solidFill>
                    <a:effectLst/>
                    <a:latin typeface="Times New Roman" panose="02020603050405020304" pitchFamily="18" charset="0"/>
                    <a:ea typeface="Calibri" panose="020F0502020204030204" pitchFamily="34" charset="0"/>
                  </a:rPr>
                  <a:t>,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a:t>
                </a:r>
                <a:r>
                  <a:rPr lang="en-US" sz="5100" baseline="-25000" dirty="0">
                    <a:solidFill>
                      <a:schemeClr val="bg2">
                        <a:lumMod val="75000"/>
                      </a:schemeClr>
                    </a:solidFill>
                    <a:effectLst/>
                    <a:latin typeface="Times New Roman" panose="02020603050405020304" pitchFamily="18" charset="0"/>
                    <a:ea typeface="Calibri" panose="020F0502020204030204" pitchFamily="34" charset="0"/>
                  </a:rPr>
                  <a:t>7</a:t>
                </a:r>
                <a:r>
                  <a:rPr lang="tr-TR" sz="5100" dirty="0">
                    <a:solidFill>
                      <a:schemeClr val="bg2">
                        <a:lumMod val="75000"/>
                      </a:schemeClr>
                    </a:solidFill>
                    <a:effectLst/>
                    <a:latin typeface="Times New Roman" panose="02020603050405020304" pitchFamily="18" charset="0"/>
                    <a:ea typeface="Calibri" panose="020F0502020204030204" pitchFamily="34" charset="0"/>
                  </a:rPr>
                  <a:t> , x</a:t>
                </a:r>
                <a:r>
                  <a:rPr lang="tr-TR" sz="5100" cap="none" baseline="-25000" dirty="0">
                    <a:solidFill>
                      <a:schemeClr val="bg2">
                        <a:lumMod val="75000"/>
                      </a:schemeClr>
                    </a:solidFill>
                    <a:effectLst/>
                    <a:latin typeface="Times New Roman" panose="02020603050405020304" pitchFamily="18" charset="0"/>
                    <a:ea typeface="Calibri" panose="020F0502020204030204" pitchFamily="34" charset="0"/>
                  </a:rPr>
                  <a:t>i</a:t>
                </a:r>
                <a:r>
                  <a:rPr lang="tr-TR" sz="5100" baseline="-25000" dirty="0">
                    <a:solidFill>
                      <a:schemeClr val="bg2">
                        <a:lumMod val="75000"/>
                      </a:schemeClr>
                    </a:solidFill>
                    <a:effectLst/>
                    <a:latin typeface="Times New Roman" panose="02020603050405020304" pitchFamily="18" charset="0"/>
                    <a:ea typeface="Calibri" panose="020F0502020204030204" pitchFamily="34" charset="0"/>
                  </a:rPr>
                  <a:t>+</a:t>
                </a:r>
                <a:r>
                  <a:rPr lang="en-US" sz="5100" baseline="-25000" dirty="0">
                    <a:solidFill>
                      <a:schemeClr val="bg2">
                        <a:lumMod val="75000"/>
                      </a:schemeClr>
                    </a:solidFill>
                    <a:effectLst/>
                    <a:latin typeface="Times New Roman" panose="02020603050405020304" pitchFamily="18" charset="0"/>
                    <a:ea typeface="Calibri" panose="020F0502020204030204" pitchFamily="34" charset="0"/>
                  </a:rPr>
                  <a:t>8</a:t>
                </a:r>
                <a:r>
                  <a:rPr lang="tr-TR" sz="5100" dirty="0">
                    <a:solidFill>
                      <a:schemeClr val="bg2">
                        <a:lumMod val="75000"/>
                      </a:schemeClr>
                    </a:solidFill>
                    <a:effectLst/>
                    <a:latin typeface="Times New Roman" panose="02020603050405020304" pitchFamily="18" charset="0"/>
                    <a:ea typeface="Calibri" panose="020F0502020204030204" pitchFamily="34" charset="0"/>
                  </a:rPr>
                  <a:t>}</a:t>
                </a:r>
                <a:r>
                  <a:rPr lang="en-US" sz="5100" dirty="0">
                    <a:solidFill>
                      <a:schemeClr val="bg2">
                        <a:lumMod val="75000"/>
                      </a:schemeClr>
                    </a:solidFill>
                    <a:effectLst/>
                    <a:latin typeface="Times New Roman" panose="02020603050405020304" pitchFamily="18" charset="0"/>
                    <a:ea typeface="Calibri" panose="020F0502020204030204" pitchFamily="34" charset="0"/>
                  </a:rPr>
                  <a:t> </a:t>
                </a:r>
                <a:r>
                  <a:rPr lang="tr-TR" sz="5100" dirty="0">
                    <a:solidFill>
                      <a:srgbClr val="FF0000"/>
                    </a:solidFill>
                    <a:effectLst/>
                    <a:latin typeface="Times New Roman" panose="02020603050405020304" pitchFamily="18" charset="0"/>
                    <a:ea typeface="Calibri" panose="020F0502020204030204" pitchFamily="34" charset="0"/>
                  </a:rPr>
                  <a:t>,{x</a:t>
                </a:r>
                <a:r>
                  <a:rPr lang="tr-TR" sz="5100" cap="none" baseline="-25000" dirty="0">
                    <a:solidFill>
                      <a:srgbClr val="FF0000"/>
                    </a:solidFill>
                    <a:effectLst/>
                    <a:latin typeface="Times New Roman" panose="02020603050405020304" pitchFamily="18" charset="0"/>
                    <a:ea typeface="Calibri" panose="020F0502020204030204" pitchFamily="34" charset="0"/>
                  </a:rPr>
                  <a:t>i</a:t>
                </a:r>
                <a:r>
                  <a:rPr lang="tr-TR" sz="5100" baseline="-25000" dirty="0">
                    <a:solidFill>
                      <a:srgbClr val="FF0000"/>
                    </a:solidFill>
                    <a:effectLst/>
                    <a:latin typeface="Times New Roman" panose="02020603050405020304" pitchFamily="18" charset="0"/>
                    <a:ea typeface="Calibri" panose="020F0502020204030204" pitchFamily="34" charset="0"/>
                  </a:rPr>
                  <a:t>+</a:t>
                </a:r>
                <a:r>
                  <a:rPr lang="en-US" sz="5100" baseline="-25000" dirty="0">
                    <a:solidFill>
                      <a:srgbClr val="FF0000"/>
                    </a:solidFill>
                    <a:effectLst/>
                    <a:latin typeface="Times New Roman" panose="02020603050405020304" pitchFamily="18" charset="0"/>
                    <a:ea typeface="Calibri" panose="020F0502020204030204" pitchFamily="34" charset="0"/>
                  </a:rPr>
                  <a:t>9</a:t>
                </a:r>
                <a:r>
                  <a:rPr lang="tr-TR" sz="5100" dirty="0">
                    <a:solidFill>
                      <a:srgbClr val="FF0000"/>
                    </a:solidFill>
                    <a:effectLst/>
                    <a:latin typeface="Times New Roman" panose="02020603050405020304" pitchFamily="18" charset="0"/>
                    <a:ea typeface="Calibri" panose="020F0502020204030204" pitchFamily="34" charset="0"/>
                  </a:rPr>
                  <a:t>}</a:t>
                </a:r>
                <a:r>
                  <a:rPr lang="en-US" sz="5100" dirty="0">
                    <a:solidFill>
                      <a:srgbClr val="000000"/>
                    </a:solidFill>
                    <a:effectLst/>
                    <a:latin typeface="Times New Roman" panose="02020603050405020304" pitchFamily="18" charset="0"/>
                    <a:ea typeface="Calibri" panose="020F0502020204030204" pitchFamily="34" charset="0"/>
                  </a:rPr>
                  <a:t>)</a:t>
                </a:r>
              </a:p>
              <a:p>
                <a:pPr marL="0" indent="0">
                  <a:buNone/>
                </a:pPr>
                <a:r>
                  <a:rPr lang="en-US" sz="5100" cap="none" dirty="0">
                    <a:solidFill>
                      <a:srgbClr val="000000"/>
                    </a:solidFill>
                    <a:latin typeface="Times New Roman" panose="02020603050405020304" pitchFamily="18" charset="0"/>
                  </a:rPr>
                  <a:t>		</a:t>
                </a:r>
                <a:r>
                  <a:rPr lang="en-US" sz="5100" cap="none" dirty="0" smtClean="0">
                    <a:solidFill>
                      <a:srgbClr val="000000"/>
                    </a:solidFill>
                    <a:latin typeface="Times New Roman" panose="02020603050405020304" pitchFamily="18" charset="0"/>
                  </a:rPr>
                  <a:t>...</a:t>
                </a:r>
                <a:endParaRPr lang="en-US" sz="5100" cap="none" dirty="0">
                  <a:solidFill>
                    <a:srgbClr val="000000"/>
                  </a:solidFill>
                  <a:latin typeface="Times New Roman" panose="02020603050405020304" pitchFamily="18" charset="0"/>
                </a:endParaRPr>
              </a:p>
            </p:txBody>
          </p:sp>
        </mc:Choice>
        <mc:Fallback>
          <p:sp>
            <p:nvSpPr>
              <p:cNvPr id="3" name="Content Placeholder 2">
                <a:extLst>
                  <a:ext uri="{FF2B5EF4-FFF2-40B4-BE49-F238E27FC236}">
                    <a16:creationId xmlns="" xmlns:a16="http://schemas.microsoft.com/office/drawing/2014/main" xmlns:a14="http://schemas.microsoft.com/office/drawing/2010/main" id="{AA7F2B46-E809-47F0-8BD0-B272B04A2EF1}"/>
                  </a:ext>
                </a:extLst>
              </p:cNvPr>
              <p:cNvSpPr>
                <a:spLocks noGrp="1" noRot="1" noChangeAspect="1" noMove="1" noResize="1" noEditPoints="1" noAdjustHandles="1" noChangeArrowheads="1" noChangeShapeType="1" noTextEdit="1"/>
              </p:cNvSpPr>
              <p:nvPr>
                <p:ph idx="1"/>
              </p:nvPr>
            </p:nvSpPr>
            <p:spPr>
              <a:xfrm>
                <a:off x="212036" y="1285460"/>
                <a:ext cx="6095631" cy="5572539"/>
              </a:xfrm>
              <a:blipFill rotWithShape="0">
                <a:blip r:embed="rId4"/>
                <a:stretch>
                  <a:fillRect l="-1600" t="-875" r="-200"/>
                </a:stretch>
              </a:blipFill>
            </p:spPr>
            <p:txBody>
              <a:bodyPr/>
              <a:lstStyle/>
              <a:p>
                <a:r>
                  <a:rPr lang="en-US">
                    <a:noFill/>
                  </a:rPr>
                  <a:t> </a:t>
                </a:r>
              </a:p>
            </p:txBody>
          </p:sp>
        </mc:Fallback>
      </mc:AlternateContent>
      <p:pic>
        <p:nvPicPr>
          <p:cNvPr id="4" name="Picture 3">
            <a:extLst>
              <a:ext uri="{FF2B5EF4-FFF2-40B4-BE49-F238E27FC236}">
                <a16:creationId xmlns="" xmlns:a16="http://schemas.microsoft.com/office/drawing/2014/main" id="{EF673ECE-3EAA-4E60-BC97-CCFDE6CAE5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821" y="2301828"/>
            <a:ext cx="5654179" cy="3751838"/>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2492168"/>
      </p:ext>
    </p:extLst>
  </p:cSld>
  <p:clrMapOvr>
    <a:masterClrMapping/>
  </p:clrMapOvr>
  <mc:AlternateContent xmlns:mc="http://schemas.openxmlformats.org/markup-compatibility/2006" xmlns:p14="http://schemas.microsoft.com/office/powerpoint/2010/main">
    <mc:Choice Requires="p14">
      <p:transition spd="slow" p14:dur="2000" advTm="104263"/>
    </mc:Choice>
    <mc:Fallback xmlns="">
      <p:transition spd="slow" advTm="104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913774" y="1"/>
            <a:ext cx="10364451" cy="1060174"/>
          </a:xfrm>
        </p:spPr>
        <p:txBody>
          <a:bodyPr>
            <a:normAutofit/>
          </a:bodyPr>
          <a:lstStyle/>
          <a:p>
            <a:r>
              <a:rPr lang="en-GB" sz="4000" b="1" cap="none"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KNN  Algorithm</a:t>
            </a:r>
            <a:endParaRPr lang="en-US" sz="4000" b="1" cap="none"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9" name="Content Placeholder 8">
                <a:extLst>
                  <a:ext uri="{FF2B5EF4-FFF2-40B4-BE49-F238E27FC236}">
                    <a16:creationId xmlns="" xmlns:a16="http://schemas.microsoft.com/office/drawing/2014/main" id="{204E2F0D-6ABA-45F4-99E7-2FFCFD577B85}"/>
                  </a:ext>
                </a:extLst>
              </p:cNvPr>
              <p:cNvSpPr>
                <a:spLocks noGrp="1"/>
              </p:cNvSpPr>
              <p:nvPr>
                <p:ph idx="1"/>
              </p:nvPr>
            </p:nvSpPr>
            <p:spPr>
              <a:xfrm>
                <a:off x="6799814" y="1130868"/>
                <a:ext cx="5392186" cy="5727131"/>
              </a:xfrm>
            </p:spPr>
            <p:txBody>
              <a:bodyPr>
                <a:noAutofit/>
              </a:bodyPr>
              <a:lstStyle/>
              <a:p>
                <a:r>
                  <a:rPr lang="en-US" sz="2400" b="1" cap="none" dirty="0">
                    <a:solidFill>
                      <a:srgbClr val="FF0000"/>
                    </a:solidFill>
                    <a:latin typeface="Times New Roman" panose="02020603050405020304" pitchFamily="18" charset="0"/>
                    <a:cs typeface="Times New Roman" panose="02020603050405020304" pitchFamily="18" charset="0"/>
                  </a:rPr>
                  <a:t>Data Pre-processing</a:t>
                </a:r>
              </a:p>
              <a:p>
                <a:r>
                  <a:rPr lang="en-US" sz="2400" cap="none" dirty="0">
                    <a:solidFill>
                      <a:srgbClr val="000000"/>
                    </a:solidFill>
                    <a:effectLst/>
                    <a:latin typeface="Times New Roman" panose="02020603050405020304" pitchFamily="18" charset="0"/>
                    <a:ea typeface="Calibri" panose="020F0502020204030204" pitchFamily="34" charset="0"/>
                  </a:rPr>
                  <a:t>I</a:t>
                </a:r>
                <a:r>
                  <a:rPr lang="tr-TR" sz="2400" cap="none" dirty="0">
                    <a:solidFill>
                      <a:srgbClr val="000000"/>
                    </a:solidFill>
                    <a:effectLst/>
                    <a:latin typeface="Times New Roman" panose="02020603050405020304" pitchFamily="18" charset="0"/>
                    <a:ea typeface="Calibri" panose="020F0502020204030204" pitchFamily="34" charset="0"/>
                  </a:rPr>
                  <a:t>nput-output </a:t>
                </a:r>
                <a:r>
                  <a:rPr lang="tr-TR" sz="2400" i="1" cap="none" dirty="0">
                    <a:solidFill>
                      <a:srgbClr val="000000"/>
                    </a:solidFill>
                    <a:effectLst/>
                    <a:latin typeface="Times New Roman" panose="02020603050405020304" pitchFamily="18" charset="0"/>
                    <a:ea typeface="Calibri" panose="020F0502020204030204" pitchFamily="34" charset="0"/>
                  </a:rPr>
                  <a:t>i</a:t>
                </a:r>
                <a:r>
                  <a:rPr lang="tr-TR" sz="2400" i="1" cap="none" baseline="30000" dirty="0">
                    <a:solidFill>
                      <a:srgbClr val="000000"/>
                    </a:solidFill>
                    <a:effectLst/>
                    <a:latin typeface="Times New Roman" panose="02020603050405020304" pitchFamily="18" charset="0"/>
                    <a:ea typeface="Calibri" panose="020F0502020204030204" pitchFamily="34" charset="0"/>
                  </a:rPr>
                  <a:t>th</a:t>
                </a:r>
                <a:r>
                  <a:rPr lang="tr-TR" sz="2400" cap="none" dirty="0">
                    <a:solidFill>
                      <a:srgbClr val="000000"/>
                    </a:solidFill>
                    <a:effectLst/>
                    <a:latin typeface="Times New Roman" panose="02020603050405020304" pitchFamily="18" charset="0"/>
                    <a:ea typeface="Calibri" panose="020F0502020204030204" pitchFamily="34" charset="0"/>
                  </a:rPr>
                  <a:t> data pattern </a:t>
                </a:r>
                <a:r>
                  <a:rPr lang="en-US" sz="2400" cap="none" dirty="0">
                    <a:solidFill>
                      <a:srgbClr val="000000"/>
                    </a:solidFill>
                    <a:effectLst/>
                    <a:latin typeface="Times New Roman" panose="02020603050405020304" pitchFamily="18" charset="0"/>
                    <a:ea typeface="Calibri" panose="020F0502020204030204" pitchFamily="34" charset="0"/>
                  </a:rPr>
                  <a:t>in the training set</a:t>
                </a:r>
              </a:p>
              <a:p>
                <a:pPr marL="0" indent="0">
                  <a:buNone/>
                </a:pPr>
                <a:r>
                  <a:rPr lang="tr-TR" sz="2400" cap="none" dirty="0">
                    <a:solidFill>
                      <a:srgbClr val="000000"/>
                    </a:solidFill>
                    <a:effectLst/>
                    <a:latin typeface="Times New Roman" panose="02020603050405020304" pitchFamily="18" charset="0"/>
                    <a:ea typeface="Calibri" panose="020F0502020204030204" pitchFamily="34" charset="0"/>
                  </a:rPr>
                  <a:t> </a:t>
                </a:r>
                <a:r>
                  <a:rPr lang="en-US" sz="2400" cap="none" dirty="0">
                    <a:solidFill>
                      <a:srgbClr val="000000"/>
                    </a:solidFill>
                    <a:effectLst/>
                    <a:latin typeface="Times New Roman" panose="02020603050405020304" pitchFamily="18" charset="0"/>
                    <a:ea typeface="Calibri" panose="020F0502020204030204" pitchFamily="34" charset="0"/>
                  </a:rPr>
                  <a:t>            </a:t>
                </a:r>
                <a:r>
                  <a:rPr lang="tr-TR" sz="2400" cap="none" dirty="0">
                    <a:solidFill>
                      <a:srgbClr val="000000"/>
                    </a:solidFill>
                    <a:effectLst/>
                    <a:latin typeface="Times New Roman" panose="02020603050405020304" pitchFamily="18" charset="0"/>
                    <a:ea typeface="Calibri" panose="020F0502020204030204" pitchFamily="34" charset="0"/>
                  </a:rPr>
                  <a:t>{{ x</a:t>
                </a:r>
                <a:r>
                  <a:rPr lang="tr-TR" sz="2400" cap="none" baseline="-25000" dirty="0">
                    <a:solidFill>
                      <a:srgbClr val="000000"/>
                    </a:solidFill>
                    <a:effectLst/>
                    <a:latin typeface="Times New Roman" panose="02020603050405020304" pitchFamily="18" charset="0"/>
                    <a:ea typeface="Calibri" panose="020F0502020204030204" pitchFamily="34" charset="0"/>
                  </a:rPr>
                  <a:t>i+1</a:t>
                </a:r>
                <a:r>
                  <a:rPr lang="tr-TR" sz="2400" cap="none" dirty="0">
                    <a:solidFill>
                      <a:srgbClr val="000000"/>
                    </a:solidFill>
                    <a:effectLst/>
                    <a:latin typeface="Times New Roman" panose="02020603050405020304" pitchFamily="18" charset="0"/>
                    <a:ea typeface="Calibri" panose="020F0502020204030204" pitchFamily="34" charset="0"/>
                  </a:rPr>
                  <a:t>, x</a:t>
                </a:r>
                <a:r>
                  <a:rPr lang="tr-TR" sz="2400" cap="none" baseline="-25000" dirty="0">
                    <a:solidFill>
                      <a:srgbClr val="000000"/>
                    </a:solidFill>
                    <a:effectLst/>
                    <a:latin typeface="Times New Roman" panose="02020603050405020304" pitchFamily="18" charset="0"/>
                    <a:ea typeface="Calibri" panose="020F0502020204030204" pitchFamily="34" charset="0"/>
                  </a:rPr>
                  <a:t>i+2</a:t>
                </a:r>
                <a:r>
                  <a:rPr lang="tr-TR" sz="2400" cap="none" dirty="0">
                    <a:solidFill>
                      <a:srgbClr val="000000"/>
                    </a:solidFill>
                    <a:effectLst/>
                    <a:latin typeface="Times New Roman" panose="02020603050405020304" pitchFamily="18" charset="0"/>
                    <a:ea typeface="Calibri" panose="020F0502020204030204" pitchFamily="34" charset="0"/>
                  </a:rPr>
                  <a:t>, </a:t>
                </a:r>
                <a:r>
                  <a:rPr lang="en-US" sz="2400" cap="none" dirty="0">
                    <a:solidFill>
                      <a:srgbClr val="000000"/>
                    </a:solidFill>
                    <a:effectLst/>
                    <a:latin typeface="Times New Roman" panose="02020603050405020304" pitchFamily="18" charset="0"/>
                    <a:ea typeface="Calibri" panose="020F0502020204030204" pitchFamily="34" charset="0"/>
                  </a:rPr>
                  <a:t>……</a:t>
                </a:r>
                <a:r>
                  <a:rPr lang="tr-TR" sz="2400" cap="none" dirty="0">
                    <a:solidFill>
                      <a:srgbClr val="000000"/>
                    </a:solidFill>
                    <a:effectLst/>
                    <a:latin typeface="Times New Roman" panose="02020603050405020304" pitchFamily="18" charset="0"/>
                    <a:ea typeface="Calibri" panose="020F0502020204030204" pitchFamily="34" charset="0"/>
                  </a:rPr>
                  <a:t>, x</a:t>
                </a:r>
                <a:r>
                  <a:rPr lang="tr-TR" sz="2400" cap="none" baseline="-25000" dirty="0">
                    <a:solidFill>
                      <a:srgbClr val="000000"/>
                    </a:solidFill>
                    <a:effectLst/>
                    <a:latin typeface="Times New Roman" panose="02020603050405020304" pitchFamily="18" charset="0"/>
                    <a:ea typeface="Calibri" panose="020F0502020204030204" pitchFamily="34" charset="0"/>
                  </a:rPr>
                  <a:t>i+</a:t>
                </a:r>
                <a:r>
                  <a:rPr lang="en-US" sz="2400" cap="none" baseline="-25000" dirty="0">
                    <a:solidFill>
                      <a:srgbClr val="000000"/>
                    </a:solidFill>
                    <a:effectLst/>
                    <a:latin typeface="Times New Roman" panose="02020603050405020304" pitchFamily="18" charset="0"/>
                    <a:ea typeface="Calibri" panose="020F0502020204030204" pitchFamily="34" charset="0"/>
                  </a:rPr>
                  <a:t>n</a:t>
                </a:r>
                <a:r>
                  <a:rPr lang="tr-TR" sz="2400" cap="none" dirty="0">
                    <a:solidFill>
                      <a:srgbClr val="000000"/>
                    </a:solidFill>
                    <a:effectLst/>
                    <a:latin typeface="Times New Roman" panose="02020603050405020304" pitchFamily="18" charset="0"/>
                    <a:ea typeface="Calibri" panose="020F0502020204030204" pitchFamily="34" charset="0"/>
                  </a:rPr>
                  <a:t>},{</a:t>
                </a:r>
                <a:r>
                  <a:rPr lang="en-US" sz="2400" b="1" cap="none" dirty="0">
                    <a:solidFill>
                      <a:schemeClr val="bg2">
                        <a:lumMod val="50000"/>
                      </a:schemeClr>
                    </a:solidFill>
                    <a:effectLst/>
                    <a:latin typeface="Times New Roman" panose="02020603050405020304" pitchFamily="18" charset="0"/>
                    <a:ea typeface="Calibri" panose="020F0502020204030204" pitchFamily="34" charset="0"/>
                  </a:rPr>
                  <a:t>X</a:t>
                </a:r>
                <a:r>
                  <a:rPr lang="tr-TR" sz="2400" cap="none" baseline="-25000" dirty="0">
                    <a:solidFill>
                      <a:srgbClr val="000000"/>
                    </a:solidFill>
                    <a:effectLst/>
                    <a:latin typeface="Times New Roman" panose="02020603050405020304" pitchFamily="18" charset="0"/>
                    <a:ea typeface="Calibri" panose="020F0502020204030204" pitchFamily="34" charset="0"/>
                  </a:rPr>
                  <a:t>i</a:t>
                </a:r>
                <a:r>
                  <a:rPr lang="tr-TR" sz="2400" cap="none" dirty="0">
                    <a:solidFill>
                      <a:srgbClr val="000000"/>
                    </a:solidFill>
                    <a:effectLst/>
                    <a:latin typeface="Times New Roman" panose="02020603050405020304" pitchFamily="18" charset="0"/>
                    <a:ea typeface="Calibri" panose="020F0502020204030204" pitchFamily="34" charset="0"/>
                  </a:rPr>
                  <a:t>}}</a:t>
                </a:r>
                <a:endParaRPr lang="en-US" sz="2400" cap="none" dirty="0"/>
              </a:p>
              <a:p>
                <a:r>
                  <a:rPr lang="en-US" sz="2400" cap="none" dirty="0">
                    <a:latin typeface="Times New Roman" panose="02020603050405020304" pitchFamily="18" charset="0"/>
                    <a:cs typeface="Times New Roman" panose="02020603050405020304" pitchFamily="18" charset="0"/>
                  </a:rPr>
                  <a:t>Select  k=1, 2, 3, ….</a:t>
                </a:r>
              </a:p>
              <a:p>
                <a:r>
                  <a:rPr lang="en-US" sz="2400" cap="none" dirty="0">
                    <a:effectLst/>
                    <a:latin typeface="Cambria Math" panose="02040503050406030204" pitchFamily="18" charset="0"/>
                    <a:ea typeface="Times New Roman" panose="02020603050405020304" pitchFamily="18" charset="0"/>
                    <a:cs typeface="Times New Roman" panose="02020603050405020304" pitchFamily="18" charset="0"/>
                  </a:rPr>
                  <a:t>If testing  input  data</a:t>
                </a:r>
              </a:p>
              <a:p>
                <a:pPr marL="0" indent="0">
                  <a:buNone/>
                </a:pPr>
                <a:r>
                  <a:rPr lang="tr-TR" sz="2400" cap="none" dirty="0">
                    <a:solidFill>
                      <a:srgbClr val="000000"/>
                    </a:solidFill>
                    <a:effectLst/>
                    <a:latin typeface="Times New Roman" panose="02020603050405020304" pitchFamily="18" charset="0"/>
                    <a:ea typeface="Calibri" panose="020F0502020204030204" pitchFamily="34" charset="0"/>
                  </a:rPr>
                  <a:t> </a:t>
                </a:r>
                <a:r>
                  <a:rPr lang="en-US" sz="2400" cap="none" dirty="0">
                    <a:solidFill>
                      <a:srgbClr val="000000"/>
                    </a:solidFill>
                    <a:effectLst/>
                    <a:latin typeface="Times New Roman" panose="02020603050405020304" pitchFamily="18" charset="0"/>
                    <a:ea typeface="Calibri" panose="020F0502020204030204" pitchFamily="34" charset="0"/>
                  </a:rPr>
                  <a:t>         </a:t>
                </a:r>
                <a:r>
                  <a:rPr lang="tr-TR" sz="2400" cap="none" dirty="0">
                    <a:solidFill>
                      <a:srgbClr val="000000"/>
                    </a:solidFill>
                    <a:effectLst/>
                    <a:latin typeface="Times New Roman" panose="02020603050405020304" pitchFamily="18" charset="0"/>
                    <a:ea typeface="Calibri" panose="020F0502020204030204" pitchFamily="34" charset="0"/>
                  </a:rPr>
                  <a:t>{{</a:t>
                </a:r>
                <a:r>
                  <a:rPr lang="en-US" sz="2400" cap="none" dirty="0">
                    <a:solidFill>
                      <a:srgbClr val="000000"/>
                    </a:solidFill>
                    <a:effectLst/>
                    <a:latin typeface="Times New Roman" panose="02020603050405020304" pitchFamily="18" charset="0"/>
                    <a:ea typeface="Calibri" panose="020F0502020204030204" pitchFamily="34" charset="0"/>
                  </a:rPr>
                  <a:t>y</a:t>
                </a:r>
                <a:r>
                  <a:rPr lang="en-US" sz="2400" cap="none" baseline="-25000" dirty="0">
                    <a:solidFill>
                      <a:srgbClr val="000000"/>
                    </a:solidFill>
                    <a:effectLst/>
                    <a:latin typeface="Times New Roman" panose="02020603050405020304" pitchFamily="18" charset="0"/>
                    <a:ea typeface="Calibri" panose="020F0502020204030204" pitchFamily="34" charset="0"/>
                  </a:rPr>
                  <a:t>0</a:t>
                </a:r>
                <a:r>
                  <a:rPr lang="tr-TR" sz="2400" cap="none" dirty="0">
                    <a:solidFill>
                      <a:srgbClr val="000000"/>
                    </a:solidFill>
                    <a:effectLst/>
                    <a:latin typeface="Times New Roman" panose="02020603050405020304" pitchFamily="18" charset="0"/>
                    <a:ea typeface="Calibri" panose="020F0502020204030204" pitchFamily="34" charset="0"/>
                  </a:rPr>
                  <a:t> ,</a:t>
                </a:r>
                <a:r>
                  <a:rPr lang="tr-TR" sz="2400" cap="none" baseline="-25000" dirty="0">
                    <a:solidFill>
                      <a:srgbClr val="000000"/>
                    </a:solidFill>
                    <a:effectLst/>
                    <a:latin typeface="Times New Roman" panose="02020603050405020304" pitchFamily="18" charset="0"/>
                    <a:ea typeface="Calibri" panose="020F0502020204030204" pitchFamily="34" charset="0"/>
                  </a:rPr>
                  <a:t> </a:t>
                </a:r>
                <a:r>
                  <a:rPr lang="en-US" sz="2400" cap="none" dirty="0">
                    <a:solidFill>
                      <a:srgbClr val="000000"/>
                    </a:solidFill>
                    <a:effectLst/>
                    <a:latin typeface="Times New Roman" panose="02020603050405020304" pitchFamily="18" charset="0"/>
                    <a:ea typeface="Calibri" panose="020F0502020204030204" pitchFamily="34" charset="0"/>
                  </a:rPr>
                  <a:t>y</a:t>
                </a:r>
                <a:r>
                  <a:rPr lang="tr-TR" sz="2400" cap="none" baseline="-25000" dirty="0">
                    <a:solidFill>
                      <a:srgbClr val="000000"/>
                    </a:solidFill>
                    <a:effectLst/>
                    <a:latin typeface="Times New Roman" panose="02020603050405020304" pitchFamily="18" charset="0"/>
                    <a:ea typeface="Calibri" panose="020F0502020204030204" pitchFamily="34" charset="0"/>
                  </a:rPr>
                  <a:t>1</a:t>
                </a:r>
                <a:r>
                  <a:rPr lang="tr-TR" sz="2400" cap="none" dirty="0">
                    <a:solidFill>
                      <a:srgbClr val="000000"/>
                    </a:solidFill>
                    <a:effectLst/>
                    <a:latin typeface="Times New Roman" panose="02020603050405020304" pitchFamily="18" charset="0"/>
                    <a:ea typeface="Calibri" panose="020F0502020204030204" pitchFamily="34" charset="0"/>
                  </a:rPr>
                  <a:t>, </a:t>
                </a:r>
                <a:r>
                  <a:rPr lang="en-US" sz="2400" cap="none" dirty="0">
                    <a:solidFill>
                      <a:srgbClr val="000000"/>
                    </a:solidFill>
                    <a:effectLst/>
                    <a:latin typeface="Times New Roman" panose="02020603050405020304" pitchFamily="18" charset="0"/>
                    <a:ea typeface="Calibri" panose="020F0502020204030204" pitchFamily="34" charset="0"/>
                  </a:rPr>
                  <a:t>y</a:t>
                </a:r>
                <a:r>
                  <a:rPr lang="tr-TR" sz="2400" cap="none" baseline="-25000" dirty="0">
                    <a:solidFill>
                      <a:srgbClr val="000000"/>
                    </a:solidFill>
                    <a:effectLst/>
                    <a:latin typeface="Times New Roman" panose="02020603050405020304" pitchFamily="18" charset="0"/>
                    <a:ea typeface="Calibri" panose="020F0502020204030204" pitchFamily="34" charset="0"/>
                  </a:rPr>
                  <a:t>2</a:t>
                </a:r>
                <a:r>
                  <a:rPr lang="tr-TR" sz="2400" cap="none" dirty="0">
                    <a:solidFill>
                      <a:srgbClr val="000000"/>
                    </a:solidFill>
                    <a:effectLst/>
                    <a:latin typeface="Times New Roman" panose="02020603050405020304" pitchFamily="18" charset="0"/>
                    <a:ea typeface="Calibri" panose="020F0502020204030204" pitchFamily="34" charset="0"/>
                  </a:rPr>
                  <a:t>, </a:t>
                </a:r>
                <a:r>
                  <a:rPr lang="en-US" sz="2400" cap="none" dirty="0">
                    <a:solidFill>
                      <a:srgbClr val="000000"/>
                    </a:solidFill>
                    <a:effectLst/>
                    <a:latin typeface="Times New Roman" panose="02020603050405020304" pitchFamily="18" charset="0"/>
                    <a:ea typeface="Calibri" panose="020F0502020204030204" pitchFamily="34" charset="0"/>
                  </a:rPr>
                  <a:t>……</a:t>
                </a:r>
                <a:r>
                  <a:rPr lang="tr-TR" sz="2400" cap="none" dirty="0">
                    <a:solidFill>
                      <a:srgbClr val="000000"/>
                    </a:solidFill>
                    <a:effectLst/>
                    <a:latin typeface="Times New Roman" panose="02020603050405020304" pitchFamily="18" charset="0"/>
                    <a:ea typeface="Calibri" panose="020F0502020204030204" pitchFamily="34" charset="0"/>
                  </a:rPr>
                  <a:t>, </a:t>
                </a:r>
                <a:r>
                  <a:rPr lang="en-US" sz="2400" cap="none" dirty="0" err="1">
                    <a:solidFill>
                      <a:srgbClr val="000000"/>
                    </a:solidFill>
                    <a:effectLst/>
                    <a:latin typeface="Times New Roman" panose="02020603050405020304" pitchFamily="18" charset="0"/>
                    <a:ea typeface="Calibri" panose="020F0502020204030204" pitchFamily="34" charset="0"/>
                  </a:rPr>
                  <a:t>y</a:t>
                </a:r>
                <a:r>
                  <a:rPr lang="en-US" sz="2400" cap="none" baseline="-25000" dirty="0" err="1">
                    <a:solidFill>
                      <a:srgbClr val="000000"/>
                    </a:solidFill>
                    <a:effectLst/>
                    <a:latin typeface="Times New Roman" panose="02020603050405020304" pitchFamily="18" charset="0"/>
                    <a:ea typeface="Calibri" panose="020F0502020204030204" pitchFamily="34" charset="0"/>
                  </a:rPr>
                  <a:t>n</a:t>
                </a:r>
                <a:r>
                  <a:rPr lang="tr-TR" sz="2400" cap="none" dirty="0">
                    <a:solidFill>
                      <a:srgbClr val="000000"/>
                    </a:solidFill>
                    <a:effectLst/>
                    <a:latin typeface="Times New Roman" panose="02020603050405020304" pitchFamily="18" charset="0"/>
                    <a:ea typeface="Calibri" panose="020F0502020204030204" pitchFamily="34" charset="0"/>
                  </a:rPr>
                  <a:t>},{</a:t>
                </a:r>
                <a:r>
                  <a:rPr lang="en-US" sz="2400" cap="none" dirty="0">
                    <a:solidFill>
                      <a:srgbClr val="FF0000"/>
                    </a:solidFill>
                    <a:effectLst/>
                    <a:latin typeface="Times New Roman" panose="02020603050405020304" pitchFamily="18" charset="0"/>
                    <a:ea typeface="Calibri" panose="020F0502020204030204" pitchFamily="34" charset="0"/>
                  </a:rPr>
                  <a:t>Y=?</a:t>
                </a:r>
                <a:r>
                  <a:rPr lang="tr-TR" sz="2400" cap="none" dirty="0">
                    <a:solidFill>
                      <a:srgbClr val="000000"/>
                    </a:solidFill>
                    <a:effectLst/>
                    <a:latin typeface="Times New Roman" panose="02020603050405020304" pitchFamily="18" charset="0"/>
                    <a:ea typeface="Calibri" panose="020F0502020204030204" pitchFamily="34" charset="0"/>
                  </a:rPr>
                  <a:t>}}</a:t>
                </a:r>
                <a:endParaRPr lang="en-US" sz="2400" cap="none" dirty="0">
                  <a:effectLst/>
                  <a:latin typeface="Cambria Math" panose="02040503050406030204" pitchFamily="18" charset="0"/>
                  <a:ea typeface="Times New Roman" panose="02020603050405020304" pitchFamily="18" charset="0"/>
                  <a:cs typeface="Times New Roman" panose="02020603050405020304" pitchFamily="18" charset="0"/>
                </a:endParaRPr>
              </a:p>
              <a:p>
                <a14:m>
                  <m:oMath xmlns:m="http://schemas.openxmlformats.org/officeDocument/2006/math">
                    <m:sSub>
                      <m:sSubPr>
                        <m:ctrlPr>
                          <a:rPr lang="en-US" sz="2400" i="1">
                            <a:latin typeface="Cambria Math" panose="02040503050406030204" pitchFamily="18" charset="0"/>
                            <a:cs typeface="Times New Roman" panose="02020603050405020304" pitchFamily="18" charset="0"/>
                          </a:rPr>
                        </m:ctrlPr>
                      </m:sSubPr>
                      <m:e>
                        <m:r>
                          <a:rPr lang="tr-TR" sz="2400" i="1">
                            <a:latin typeface="Cambria Math" panose="02040503050406030204" pitchFamily="18" charset="0"/>
                            <a:ea typeface="Calibri" panose="020F0502020204030204" pitchFamily="34" charset="0"/>
                            <a:cs typeface="Times New Roman" panose="02020603050405020304" pitchFamily="18" charset="0"/>
                          </a:rPr>
                          <m:t>𝑌</m:t>
                        </m:r>
                      </m:e>
                      <m:sub>
                        <m:r>
                          <a:rPr lang="tr-TR" sz="2400" i="1">
                            <a:latin typeface="Cambria Math" panose="02040503050406030204" pitchFamily="18" charset="0"/>
                            <a:ea typeface="Calibri" panose="020F0502020204030204" pitchFamily="34" charset="0"/>
                            <a:cs typeface="Times New Roman" panose="02020603050405020304" pitchFamily="18" charset="0"/>
                          </a:rPr>
                          <m:t>𝑗</m:t>
                        </m:r>
                      </m:sub>
                    </m:sSub>
                    <m:r>
                      <a:rPr lang="en-US" sz="2400" b="0" i="1" smtClean="0">
                        <a:effectLst/>
                        <a:latin typeface="Cambria Math" panose="02040503050406030204" pitchFamily="18" charset="0"/>
                        <a:ea typeface="Times New Roman" panose="02020603050405020304" pitchFamily="18" charset="0"/>
                        <a:cs typeface="Times New Roman" panose="02020603050405020304" pitchFamily="18" charset="0"/>
                      </a:rPr>
                      <m:t>=</m:t>
                    </m:r>
                    <m:r>
                      <a:rPr lang="en-US" sz="2400" i="1" smtClean="0">
                        <a:effectLst/>
                        <a:latin typeface="Cambria Math" panose="02040503050406030204" pitchFamily="18" charset="0"/>
                        <a:ea typeface="Times New Roman" panose="02020603050405020304" pitchFamily="18" charset="0"/>
                        <a:cs typeface="Times New Roman" panose="02020603050405020304" pitchFamily="18" charset="0"/>
                      </a:rPr>
                      <m:t> </m:t>
                    </m:r>
                    <m:rad>
                      <m:radPr>
                        <m:degHide m:val="on"/>
                        <m:ctrlPr>
                          <a:rPr lang="en-US" sz="2400" i="1">
                            <a:effectLst/>
                            <a:latin typeface="Cambria Math" panose="02040503050406030204" pitchFamily="18" charset="0"/>
                            <a:ea typeface="Times New Roman" panose="02020603050405020304" pitchFamily="18" charset="0"/>
                            <a:cs typeface="Times New Roman" panose="02020603050405020304" pitchFamily="18" charset="0"/>
                          </a:rPr>
                        </m:ctrlPr>
                      </m:radPr>
                      <m:deg/>
                      <m:e>
                        <m:nary>
                          <m:naryPr>
                            <m:chr m:val="∑"/>
                            <m:grow m:val="on"/>
                            <m:ctrlPr>
                              <a:rPr lang="en-US" sz="2400" i="1">
                                <a:effectLst/>
                                <a:latin typeface="Cambria Math" panose="02040503050406030204" pitchFamily="18" charset="0"/>
                                <a:cs typeface="Times New Roman" panose="02020603050405020304" pitchFamily="18" charset="0"/>
                              </a:rPr>
                            </m:ctrlPr>
                          </m:naryPr>
                          <m:sub>
                            <m:r>
                              <a:rPr lang="tr-TR" sz="2400" i="1">
                                <a:effectLst/>
                                <a:latin typeface="Cambria Math" panose="02040503050406030204" pitchFamily="18" charset="0"/>
                                <a:ea typeface="Cambria Math" panose="02040503050406030204" pitchFamily="18" charset="0"/>
                                <a:cs typeface="Times New Roman" panose="02020603050405020304" pitchFamily="18" charset="0"/>
                              </a:rPr>
                              <m:t>𝑖</m:t>
                            </m:r>
                            <m:r>
                              <a:rPr lang="tr-TR" sz="2400" i="1">
                                <a:effectLst/>
                                <a:latin typeface="Cambria Math" panose="02040503050406030204" pitchFamily="18" charset="0"/>
                                <a:ea typeface="Cambria Math" panose="02040503050406030204" pitchFamily="18" charset="0"/>
                                <a:cs typeface="Times New Roman" panose="02020603050405020304" pitchFamily="18" charset="0"/>
                              </a:rPr>
                              <m:t>=0</m:t>
                            </m:r>
                          </m:sub>
                          <m:sup>
                            <m:r>
                              <a:rPr lang="tr-TR" sz="2400" i="1">
                                <a:effectLst/>
                                <a:latin typeface="Cambria Math" panose="02040503050406030204" pitchFamily="18" charset="0"/>
                                <a:ea typeface="Cambria Math" panose="02040503050406030204" pitchFamily="18" charset="0"/>
                                <a:cs typeface="Times New Roman" panose="02020603050405020304" pitchFamily="18" charset="0"/>
                              </a:rPr>
                              <m:t>𝑛</m:t>
                            </m:r>
                          </m:sup>
                          <m:e>
                            <m:sSup>
                              <m:sSupPr>
                                <m:ctrlPr>
                                  <a:rPr lang="en-US" sz="2400" i="1">
                                    <a:effectLst/>
                                    <a:latin typeface="Cambria Math" panose="02040503050406030204" pitchFamily="18" charset="0"/>
                                    <a:ea typeface="Times New Roman" panose="02020603050405020304" pitchFamily="18" charset="0"/>
                                    <a:cs typeface="Times New Roman" panose="02020603050405020304" pitchFamily="18" charset="0"/>
                                  </a:rPr>
                                </m:ctrlPr>
                              </m:sSupPr>
                              <m:e>
                                <m:d>
                                  <m:dPr>
                                    <m:ctrlPr>
                                      <a:rPr lang="en-US" sz="2400" i="1">
                                        <a:effectLst/>
                                        <a:latin typeface="Cambria Math" panose="02040503050406030204" pitchFamily="18" charset="0"/>
                                        <a:cs typeface="Times New Roman" panose="02020603050405020304" pitchFamily="18" charset="0"/>
                                      </a:rPr>
                                    </m:ctrlPr>
                                  </m:dPr>
                                  <m:e>
                                    <m:sSub>
                                      <m:sSubPr>
                                        <m:ctrlPr>
                                          <a:rPr lang="en-US" sz="2400" i="1" cap="none" smtClean="0">
                                            <a:effectLst/>
                                            <a:latin typeface="Cambria Math" panose="02040503050406030204" pitchFamily="18" charset="0"/>
                                            <a:ea typeface="Times New Roman" panose="02020603050405020304" pitchFamily="18" charset="0"/>
                                            <a:cs typeface="Times New Roman" panose="02020603050405020304" pitchFamily="18" charset="0"/>
                                          </a:rPr>
                                        </m:ctrlPr>
                                      </m:sSubPr>
                                      <m:e>
                                        <m:r>
                                          <m:rPr>
                                            <m:sty m:val="p"/>
                                          </m:rPr>
                                          <a:rPr lang="en-US" sz="2400" b="0" i="0" cap="none" smtClean="0">
                                            <a:effectLst/>
                                            <a:latin typeface="Cambria Math" panose="02040503050406030204" pitchFamily="18" charset="0"/>
                                            <a:ea typeface="Times New Roman" panose="02020603050405020304" pitchFamily="18" charset="0"/>
                                            <a:cs typeface="Times New Roman" panose="02020603050405020304" pitchFamily="18" charset="0"/>
                                          </a:rPr>
                                          <m:t>x</m:t>
                                        </m:r>
                                      </m:e>
                                      <m:sub>
                                        <m:r>
                                          <a:rPr lang="tr-TR" sz="2400" i="1" cap="none">
                                            <a:effectLst/>
                                            <a:latin typeface="Cambria Math" panose="02040503050406030204" pitchFamily="18" charset="0"/>
                                            <a:ea typeface="Calibri" panose="020F0502020204030204" pitchFamily="34" charset="0"/>
                                            <a:cs typeface="Times New Roman" panose="02020603050405020304" pitchFamily="18" charset="0"/>
                                          </a:rPr>
                                          <m:t>𝑖</m:t>
                                        </m:r>
                                      </m:sub>
                                    </m:sSub>
                                    <m:r>
                                      <a:rPr lang="tr-TR" sz="24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tr-TR" sz="2400" i="1">
                                            <a:effectLst/>
                                            <a:latin typeface="Cambria Math" panose="02040503050406030204" pitchFamily="18" charset="0"/>
                                            <a:ea typeface="Calibri" panose="020F0502020204030204" pitchFamily="34" charset="0"/>
                                            <a:cs typeface="Times New Roman" panose="02020603050405020304" pitchFamily="18" charset="0"/>
                                          </a:rPr>
                                          <m:t>𝑦</m:t>
                                        </m:r>
                                      </m:e>
                                      <m:sub>
                                        <m:r>
                                          <a:rPr lang="tr-TR" sz="2400" i="1">
                                            <a:effectLst/>
                                            <a:latin typeface="Cambria Math" panose="02040503050406030204" pitchFamily="18" charset="0"/>
                                            <a:ea typeface="Calibri" panose="020F0502020204030204" pitchFamily="34" charset="0"/>
                                            <a:cs typeface="Times New Roman" panose="02020603050405020304" pitchFamily="18" charset="0"/>
                                          </a:rPr>
                                          <m:t>𝑖</m:t>
                                        </m:r>
                                      </m:sub>
                                    </m:sSub>
                                  </m:e>
                                </m:d>
                              </m:e>
                              <m:sup>
                                <m:r>
                                  <a:rPr lang="tr-TR" sz="2400" i="1">
                                    <a:effectLst/>
                                    <a:latin typeface="Cambria Math" panose="02040503050406030204" pitchFamily="18" charset="0"/>
                                    <a:ea typeface="Calibri" panose="020F0502020204030204" pitchFamily="34" charset="0"/>
                                    <a:cs typeface="Times New Roman" panose="02020603050405020304" pitchFamily="18" charset="0"/>
                                  </a:rPr>
                                  <m:t>2</m:t>
                                </m:r>
                              </m:sup>
                            </m:sSup>
                            <m:r>
                              <a:rPr lang="tr-TR" sz="2400" i="1">
                                <a:effectLst/>
                                <a:latin typeface="Cambria Math" panose="02040503050406030204" pitchFamily="18" charset="0"/>
                                <a:ea typeface="Calibri" panose="020F0502020204030204" pitchFamily="34" charset="0"/>
                                <a:cs typeface="Times New Roman" panose="02020603050405020304" pitchFamily="18" charset="0"/>
                              </a:rPr>
                              <m:t>  </m:t>
                            </m:r>
                          </m:e>
                        </m:nary>
                      </m:e>
                    </m:rad>
                  </m:oMath>
                </a14:m>
                <a:endParaRPr lang="en-US" sz="2400" cap="none" dirty="0"/>
              </a:p>
              <a:p>
                <a:r>
                  <a:rPr lang="en-US" sz="2400" cap="none" dirty="0"/>
                  <a:t>(</a:t>
                </a:r>
                <a14:m>
                  <m:oMath xmlns:m="http://schemas.openxmlformats.org/officeDocument/2006/math">
                    <m:sSub>
                      <m:sSubPr>
                        <m:ctrlPr>
                          <a:rPr lang="en-US" sz="2400" i="1" smtClean="0">
                            <a:effectLst/>
                            <a:latin typeface="Cambria Math" panose="02040503050406030204" pitchFamily="18" charset="0"/>
                            <a:cs typeface="Times New Roman" panose="02020603050405020304" pitchFamily="18" charset="0"/>
                          </a:rPr>
                        </m:ctrlPr>
                      </m:sSubPr>
                      <m:e>
                        <m:r>
                          <a:rPr lang="en-US" sz="2400" b="0" i="1" smtClean="0">
                            <a:effectLst/>
                            <a:latin typeface="Cambria Math" panose="02040503050406030204" pitchFamily="18" charset="0"/>
                            <a:cs typeface="Times New Roman" panose="02020603050405020304" pitchFamily="18" charset="0"/>
                          </a:rPr>
                          <m:t>𝑋</m:t>
                        </m:r>
                      </m:e>
                      <m:sub>
                        <m:r>
                          <a:rPr lang="en-US" sz="2400" b="0" i="1" smtClean="0">
                            <a:effectLst/>
                            <a:latin typeface="Cambria Math" panose="02040503050406030204" pitchFamily="18" charset="0"/>
                            <a:ea typeface="Calibri" panose="020F0502020204030204" pitchFamily="34" charset="0"/>
                            <a:cs typeface="Times New Roman" panose="02020603050405020304" pitchFamily="18" charset="0"/>
                          </a:rPr>
                          <m:t>1</m:t>
                        </m:r>
                      </m:sub>
                    </m:sSub>
                  </m:oMath>
                </a14:m>
                <a:r>
                  <a:rPr lang="en-US" sz="2400" cap="none" dirty="0"/>
                  <a:t>,</a:t>
                </a:r>
                <a:r>
                  <a:rPr lang="en-US" sz="2400" dirty="0">
                    <a:cs typeface="Times New Roman" panose="02020603050405020304" pitchFamily="18" charset="0"/>
                  </a:rPr>
                  <a:t> </a:t>
                </a:r>
                <a14:m>
                  <m:oMath xmlns:m="http://schemas.openxmlformats.org/officeDocument/2006/math">
                    <m:sSub>
                      <m:sSubPr>
                        <m:ctrlPr>
                          <a:rPr lang="en-US" sz="2400" i="1">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ea typeface="Calibri" panose="020F0502020204030204" pitchFamily="34" charset="0"/>
                            <a:cs typeface="Times New Roman" panose="02020603050405020304" pitchFamily="18" charset="0"/>
                          </a:rPr>
                          <m:t>𝑋</m:t>
                        </m:r>
                      </m:e>
                      <m:sub>
                        <m:r>
                          <a:rPr lang="en-US" sz="2400" b="0" i="1" smtClean="0">
                            <a:latin typeface="Cambria Math" panose="02040503050406030204" pitchFamily="18" charset="0"/>
                            <a:ea typeface="Calibri" panose="020F0502020204030204" pitchFamily="34" charset="0"/>
                            <a:cs typeface="Times New Roman" panose="02020603050405020304" pitchFamily="18" charset="0"/>
                          </a:rPr>
                          <m:t>2</m:t>
                        </m:r>
                      </m:sub>
                    </m:sSub>
                  </m:oMath>
                </a14:m>
                <a:r>
                  <a:rPr lang="en-US" sz="2400" cap="none" dirty="0"/>
                  <a:t>,</a:t>
                </a:r>
                <a:r>
                  <a:rPr lang="en-US" sz="2400" dirty="0">
                    <a:cs typeface="Times New Roman" panose="02020603050405020304" pitchFamily="18" charset="0"/>
                  </a:rPr>
                  <a:t> …,</a:t>
                </a:r>
                <a14:m>
                  <m:oMath xmlns:m="http://schemas.openxmlformats.org/officeDocument/2006/math">
                    <m:sSub>
                      <m:sSubPr>
                        <m:ctrlPr>
                          <a:rPr lang="en-US" sz="2400" i="1">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ea typeface="Calibri" panose="020F0502020204030204" pitchFamily="34" charset="0"/>
                            <a:cs typeface="Times New Roman" panose="02020603050405020304" pitchFamily="18" charset="0"/>
                          </a:rPr>
                          <m:t>𝑋</m:t>
                        </m:r>
                      </m:e>
                      <m:sub>
                        <m:r>
                          <a:rPr lang="en-US" sz="2400" b="0" i="1" smtClean="0">
                            <a:latin typeface="Cambria Math" panose="02040503050406030204" pitchFamily="18" charset="0"/>
                            <a:ea typeface="Calibri" panose="020F0502020204030204" pitchFamily="34" charset="0"/>
                            <a:cs typeface="Times New Roman" panose="02020603050405020304" pitchFamily="18" charset="0"/>
                          </a:rPr>
                          <m:t>𝑘</m:t>
                        </m:r>
                      </m:sub>
                    </m:sSub>
                  </m:oMath>
                </a14:m>
                <a:r>
                  <a:rPr lang="en-US" sz="2400" cap="none" dirty="0"/>
                  <a:t>)</a:t>
                </a:r>
              </a:p>
              <a:p>
                <a14:m>
                  <m:oMath xmlns:m="http://schemas.openxmlformats.org/officeDocument/2006/math">
                    <m:r>
                      <a:rPr lang="en-US" sz="2400" b="0" i="1" smtClean="0">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𝑌</m:t>
                    </m:r>
                    <m:r>
                      <a:rPr lang="tr-TR" sz="2400" i="1" smtClean="0">
                        <a:effectLst/>
                        <a:latin typeface="Cambria Math" panose="02040503050406030204" pitchFamily="18" charset="0"/>
                        <a:ea typeface="Calibri" panose="020F0502020204030204" pitchFamily="34" charset="0"/>
                        <a:cs typeface="Times New Roman" panose="02020603050405020304" pitchFamily="18" charset="0"/>
                      </a:rPr>
                      <m:t>=(</m:t>
                    </m:r>
                    <m:nary>
                      <m:naryPr>
                        <m:chr m:val="∑"/>
                        <m:limLoc m:val="subSup"/>
                        <m:ctrlPr>
                          <a:rPr lang="en-US" sz="2400" i="1">
                            <a:effectLst/>
                            <a:latin typeface="Cambria Math" panose="02040503050406030204" pitchFamily="18" charset="0"/>
                            <a:cs typeface="Times New Roman" panose="02020603050405020304" pitchFamily="18" charset="0"/>
                          </a:rPr>
                        </m:ctrlPr>
                      </m:naryPr>
                      <m:sub>
                        <m:r>
                          <a:rPr lang="tr-TR" sz="2400" i="1">
                            <a:effectLst/>
                            <a:latin typeface="Cambria Math" panose="02040503050406030204" pitchFamily="18" charset="0"/>
                            <a:ea typeface="Calibri" panose="020F0502020204030204" pitchFamily="34" charset="0"/>
                            <a:cs typeface="Times New Roman" panose="02020603050405020304" pitchFamily="18" charset="0"/>
                          </a:rPr>
                          <m:t>𝑗</m:t>
                        </m:r>
                        <m:r>
                          <a:rPr lang="tr-TR" sz="2400" i="1">
                            <a:effectLst/>
                            <a:latin typeface="Cambria Math" panose="02040503050406030204" pitchFamily="18" charset="0"/>
                            <a:ea typeface="Calibri" panose="020F0502020204030204" pitchFamily="34" charset="0"/>
                            <a:cs typeface="Times New Roman" panose="02020603050405020304" pitchFamily="18" charset="0"/>
                          </a:rPr>
                          <m:t>=1</m:t>
                        </m:r>
                      </m:sub>
                      <m:sup>
                        <m:r>
                          <a:rPr lang="tr-TR" sz="2400" i="1">
                            <a:effectLst/>
                            <a:latin typeface="Cambria Math" panose="02040503050406030204" pitchFamily="18" charset="0"/>
                            <a:ea typeface="Calibri" panose="020F0502020204030204" pitchFamily="34" charset="0"/>
                            <a:cs typeface="Times New Roman" panose="02020603050405020304" pitchFamily="18" charset="0"/>
                          </a:rPr>
                          <m:t>𝑘</m:t>
                        </m:r>
                      </m:sup>
                      <m:e>
                        <m:sSub>
                          <m:sSubPr>
                            <m:ctrlPr>
                              <a:rPr lang="en-US" sz="2400" i="1" smtClean="0">
                                <a:solidFill>
                                  <a:schemeClr val="bg2">
                                    <a:lumMod val="50000"/>
                                  </a:schemeClr>
                                </a:solidFill>
                                <a:effectLst/>
                                <a:latin typeface="Cambria Math" panose="02040503050406030204" pitchFamily="18" charset="0"/>
                                <a:cs typeface="Times New Roman" panose="02020603050405020304" pitchFamily="18" charset="0"/>
                              </a:rPr>
                            </m:ctrlPr>
                          </m:sSubPr>
                          <m:e>
                            <m:r>
                              <a:rPr lang="en-US" sz="2400" b="1" i="1" smtClean="0">
                                <a:solidFill>
                                  <a:schemeClr val="bg2">
                                    <a:lumMod val="50000"/>
                                  </a:schemeClr>
                                </a:solidFill>
                                <a:effectLst/>
                                <a:latin typeface="Cambria Math" panose="02040503050406030204" pitchFamily="18" charset="0"/>
                                <a:cs typeface="Times New Roman" panose="02020603050405020304" pitchFamily="18" charset="0"/>
                              </a:rPr>
                              <m:t>𝑿</m:t>
                            </m:r>
                          </m:e>
                          <m:sub>
                            <m:r>
                              <a:rPr lang="tr-TR" sz="2400" i="1">
                                <a:solidFill>
                                  <a:schemeClr val="bg2">
                                    <a:lumMod val="50000"/>
                                  </a:schemeClr>
                                </a:solidFill>
                                <a:effectLst/>
                                <a:latin typeface="Cambria Math" panose="02040503050406030204" pitchFamily="18" charset="0"/>
                                <a:ea typeface="Calibri" panose="020F0502020204030204" pitchFamily="34" charset="0"/>
                                <a:cs typeface="Times New Roman" panose="02020603050405020304" pitchFamily="18" charset="0"/>
                              </a:rPr>
                              <m:t>𝑗</m:t>
                            </m:r>
                          </m:sub>
                        </m:sSub>
                      </m:e>
                    </m:nary>
                  </m:oMath>
                </a14:m>
                <a:r>
                  <a:rPr lang="tr-TR" sz="2400" dirty="0">
                    <a:effectLst/>
                    <a:latin typeface="Times New Roman" panose="02020603050405020304" pitchFamily="18" charset="0"/>
                    <a:ea typeface="Calibri" panose="020F0502020204030204" pitchFamily="34" charset="0"/>
                  </a:rPr>
                  <a:t>) /</a:t>
                </a:r>
                <a:r>
                  <a:rPr lang="en-US" sz="2400" cap="none" dirty="0">
                    <a:effectLst/>
                    <a:latin typeface="Times New Roman" panose="02020603050405020304" pitchFamily="18" charset="0"/>
                    <a:ea typeface="Calibri" panose="020F0502020204030204" pitchFamily="34" charset="0"/>
                  </a:rPr>
                  <a:t>k</a:t>
                </a:r>
                <a:endParaRPr lang="en-US" sz="2400" cap="none" dirty="0"/>
              </a:p>
            </p:txBody>
          </p:sp>
        </mc:Choice>
        <mc:Fallback>
          <p:sp>
            <p:nvSpPr>
              <p:cNvPr id="9" name="Content Placeholder 8">
                <a:extLst>
                  <a:ext uri="{FF2B5EF4-FFF2-40B4-BE49-F238E27FC236}">
                    <a16:creationId xmlns="" xmlns:a16="http://schemas.microsoft.com/office/drawing/2014/main" xmlns:a14="http://schemas.microsoft.com/office/drawing/2010/main" id="{204E2F0D-6ABA-45F4-99E7-2FFCFD577B85}"/>
                  </a:ext>
                </a:extLst>
              </p:cNvPr>
              <p:cNvSpPr>
                <a:spLocks noGrp="1" noRot="1" noChangeAspect="1" noMove="1" noResize="1" noEditPoints="1" noAdjustHandles="1" noChangeArrowheads="1" noChangeShapeType="1" noTextEdit="1"/>
              </p:cNvSpPr>
              <p:nvPr>
                <p:ph idx="1"/>
              </p:nvPr>
            </p:nvSpPr>
            <p:spPr>
              <a:xfrm>
                <a:off x="6799814" y="1130868"/>
                <a:ext cx="5392186" cy="5727131"/>
              </a:xfrm>
              <a:blipFill rotWithShape="0">
                <a:blip r:embed="rId4"/>
                <a:stretch>
                  <a:fillRect l="-1469" t="-213" b="-532"/>
                </a:stretch>
              </a:blipFill>
            </p:spPr>
            <p:txBody>
              <a:bodyPr/>
              <a:lstStyle/>
              <a:p>
                <a:r>
                  <a:rPr lang="en-US">
                    <a:noFill/>
                  </a:rPr>
                  <a:t> </a:t>
                </a:r>
              </a:p>
            </p:txBody>
          </p:sp>
        </mc:Fallback>
      </mc:AlternateContent>
      <p:pic>
        <p:nvPicPr>
          <p:cNvPr id="13" name="Picture 12">
            <a:extLst>
              <a:ext uri="{FF2B5EF4-FFF2-40B4-BE49-F238E27FC236}">
                <a16:creationId xmlns="" xmlns:a16="http://schemas.microsoft.com/office/drawing/2014/main" id="{5C876CAB-7D19-4A97-841C-9073CE1AE5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0475" y="1015287"/>
            <a:ext cx="6598134" cy="5842713"/>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80170429"/>
      </p:ext>
    </p:extLst>
  </p:cSld>
  <p:clrMapOvr>
    <a:masterClrMapping/>
  </p:clrMapOvr>
  <mc:AlternateContent xmlns:mc="http://schemas.openxmlformats.org/markup-compatibility/2006" xmlns:p14="http://schemas.microsoft.com/office/powerpoint/2010/main">
    <mc:Choice Requires="p14">
      <p:transition spd="slow" p14:dur="2000" advTm="46647"/>
    </mc:Choice>
    <mc:Fallback xmlns="">
      <p:transition spd="slow" advTm="466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913774" y="113353"/>
            <a:ext cx="10364451" cy="1596177"/>
          </a:xfrm>
        </p:spPr>
        <p:txBody>
          <a:bodyPr>
            <a:normAutofit/>
          </a:bodyPr>
          <a:lstStyle/>
          <a:p>
            <a:r>
              <a:rPr lang="en-US" sz="4400" b="1" cap="none" dirty="0">
                <a:solidFill>
                  <a:srgbClr val="002060"/>
                </a:solidFill>
                <a:latin typeface="Times New Roman" panose="02020603050405020304" pitchFamily="18" charset="0"/>
                <a:cs typeface="Times New Roman" panose="02020603050405020304" pitchFamily="18" charset="0"/>
              </a:rPr>
              <a:t>ANN model</a:t>
            </a:r>
          </a:p>
        </p:txBody>
      </p:sp>
      <p:sp>
        <p:nvSpPr>
          <p:cNvPr id="4" name="Content Placeholder 2">
            <a:extLst>
              <a:ext uri="{FF2B5EF4-FFF2-40B4-BE49-F238E27FC236}">
                <a16:creationId xmlns="" xmlns:a16="http://schemas.microsoft.com/office/drawing/2014/main" id="{BA4C8BEC-49B8-48AC-B45D-A36A15677694}"/>
              </a:ext>
            </a:extLst>
          </p:cNvPr>
          <p:cNvSpPr txBox="1">
            <a:spLocks/>
          </p:cNvSpPr>
          <p:nvPr/>
        </p:nvSpPr>
        <p:spPr>
          <a:xfrm>
            <a:off x="913774" y="2367092"/>
            <a:ext cx="10363826" cy="3424107"/>
          </a:xfrm>
          <a:prstGeom prst="rect">
            <a:avLst/>
          </a:prstGeom>
        </p:spPr>
        <p:txBody>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None/>
            </a:pPr>
            <a:endParaRPr lang="en-US" sz="2400" dirty="0"/>
          </a:p>
        </p:txBody>
      </p:sp>
      <p:pic>
        <p:nvPicPr>
          <p:cNvPr id="7" name="Picture 6">
            <a:extLst>
              <a:ext uri="{FF2B5EF4-FFF2-40B4-BE49-F238E27FC236}">
                <a16:creationId xmlns="" xmlns:a16="http://schemas.microsoft.com/office/drawing/2014/main" id="{523FD3BD-40B5-462C-A247-14F5DA2ACD05}"/>
              </a:ext>
            </a:extLst>
          </p:cNvPr>
          <p:cNvPicPr>
            <a:picLocks noChangeAspect="1"/>
          </p:cNvPicPr>
          <p:nvPr/>
        </p:nvPicPr>
        <p:blipFill>
          <a:blip r:embed="rId4"/>
          <a:stretch>
            <a:fillRect/>
          </a:stretch>
        </p:blipFill>
        <p:spPr>
          <a:xfrm>
            <a:off x="2393361" y="1855304"/>
            <a:ext cx="7415588" cy="4783326"/>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46674782"/>
      </p:ext>
    </p:extLst>
  </p:cSld>
  <p:clrMapOvr>
    <a:masterClrMapping/>
  </p:clrMapOvr>
  <mc:AlternateContent xmlns:mc="http://schemas.openxmlformats.org/markup-compatibility/2006" xmlns:p14="http://schemas.microsoft.com/office/powerpoint/2010/main">
    <mc:Choice Requires="p14">
      <p:transition spd="slow" p14:dur="2000" advTm="19371"/>
    </mc:Choice>
    <mc:Fallback xmlns="">
      <p:transition spd="slow" advTm="193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569219" y="1"/>
            <a:ext cx="10364451" cy="1205948"/>
          </a:xfrm>
        </p:spPr>
        <p:txBody>
          <a:bodyPr>
            <a:normAutofit/>
          </a:bodyPr>
          <a:lstStyle/>
          <a:p>
            <a:r>
              <a:rPr lang="en-GB" sz="4400" b="1" cap="none"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Calculation of ANN model</a:t>
            </a:r>
            <a:endParaRPr lang="en-US" sz="4400" b="1" cap="none"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 xmlns:a16="http://schemas.microsoft.com/office/drawing/2014/main" id="{AA7F2B46-E809-47F0-8BD0-B272B04A2EF1}"/>
                  </a:ext>
                </a:extLst>
              </p:cNvPr>
              <p:cNvSpPr>
                <a:spLocks noGrp="1"/>
              </p:cNvSpPr>
              <p:nvPr>
                <p:ph idx="1"/>
              </p:nvPr>
            </p:nvSpPr>
            <p:spPr>
              <a:xfrm>
                <a:off x="6096000" y="1630017"/>
                <a:ext cx="6096000" cy="4783351"/>
              </a:xfrm>
            </p:spPr>
            <p:txBody>
              <a:bodyPr>
                <a:normAutofit fontScale="92500" lnSpcReduction="10000"/>
              </a:bodyPr>
              <a:lstStyle/>
              <a:p>
                <a:pPr marL="0" indent="0">
                  <a:buNone/>
                </a:pPr>
                <a:r>
                  <a:rPr lang="en-US" sz="2600" b="1" cap="none" dirty="0">
                    <a:latin typeface="Times New Roman" panose="02020603050405020304" pitchFamily="18" charset="0"/>
                    <a:cs typeface="Times New Roman" panose="02020603050405020304" pitchFamily="18" charset="0"/>
                  </a:rPr>
                  <a:t>Output of the network   </a:t>
                </a:r>
              </a:p>
              <a:p>
                <a:pPr marL="0" indent="0">
                  <a:buNone/>
                </a:pPr>
                <a:r>
                  <a:rPr lang="en-US" sz="2000" dirty="0">
                    <a:solidFill>
                      <a:srgbClr val="836967"/>
                    </a:solidFill>
                  </a:rPr>
                  <a:t>                </a:t>
                </a:r>
                <a14:m>
                  <m:oMath xmlns:m="http://schemas.openxmlformats.org/officeDocument/2006/math">
                    <m:sSub>
                      <m:sSubPr>
                        <m:ctrlPr>
                          <a:rPr lang="en-US" sz="2600" i="1" smtClean="0">
                            <a:solidFill>
                              <a:srgbClr val="FF0000"/>
                            </a:solidFill>
                            <a:latin typeface="Cambria Math" panose="02040503050406030204" pitchFamily="18" charset="0"/>
                          </a:rPr>
                        </m:ctrlPr>
                      </m:sSubPr>
                      <m:e>
                        <m:r>
                          <a:rPr lang="en-US" sz="2600" i="1">
                            <a:solidFill>
                              <a:srgbClr val="FF0000"/>
                            </a:solidFill>
                            <a:latin typeface="Cambria Math" panose="02040503050406030204" pitchFamily="18" charset="0"/>
                          </a:rPr>
                          <m:t>𝑌</m:t>
                        </m:r>
                      </m:e>
                      <m:sub>
                        <m:r>
                          <a:rPr lang="en-US" sz="2600" i="1">
                            <a:solidFill>
                              <a:srgbClr val="FF0000"/>
                            </a:solidFill>
                            <a:latin typeface="Cambria Math" panose="02040503050406030204" pitchFamily="18" charset="0"/>
                          </a:rPr>
                          <m:t>𝑗</m:t>
                        </m:r>
                      </m:sub>
                    </m:sSub>
                    <m:r>
                      <a:rPr lang="en-US" sz="2600" i="0">
                        <a:solidFill>
                          <a:srgbClr val="FF0000"/>
                        </a:solidFill>
                        <a:latin typeface="Cambria Math" panose="02040503050406030204" pitchFamily="18" charset="0"/>
                      </a:rPr>
                      <m:t>=</m:t>
                    </m:r>
                    <m:r>
                      <a:rPr lang="en-US" sz="2600" i="1">
                        <a:solidFill>
                          <a:srgbClr val="FF0000"/>
                        </a:solidFill>
                        <a:latin typeface="Cambria Math" panose="02040503050406030204" pitchFamily="18" charset="0"/>
                      </a:rPr>
                      <m:t>𝑓</m:t>
                    </m:r>
                    <m:d>
                      <m:dPr>
                        <m:ctrlPr>
                          <a:rPr lang="en-US" sz="2600" i="1">
                            <a:solidFill>
                              <a:srgbClr val="FF0000"/>
                            </a:solidFill>
                            <a:latin typeface="Cambria Math" panose="02040503050406030204" pitchFamily="18" charset="0"/>
                          </a:rPr>
                        </m:ctrlPr>
                      </m:dPr>
                      <m:e>
                        <m:nary>
                          <m:naryPr>
                            <m:chr m:val="∑"/>
                            <m:limLoc m:val="subSup"/>
                            <m:ctrlPr>
                              <a:rPr lang="en-US" sz="2600" i="1">
                                <a:solidFill>
                                  <a:srgbClr val="FF0000"/>
                                </a:solidFill>
                                <a:latin typeface="Cambria Math" panose="02040503050406030204" pitchFamily="18" charset="0"/>
                              </a:rPr>
                            </m:ctrlPr>
                          </m:naryPr>
                          <m:sub>
                            <m:r>
                              <a:rPr lang="en-US" sz="2600" i="1">
                                <a:solidFill>
                                  <a:srgbClr val="FF0000"/>
                                </a:solidFill>
                                <a:latin typeface="Cambria Math" panose="02040503050406030204" pitchFamily="18" charset="0"/>
                              </a:rPr>
                              <m:t>𝑖</m:t>
                            </m:r>
                            <m:r>
                              <a:rPr lang="en-US" sz="2600" i="0">
                                <a:solidFill>
                                  <a:srgbClr val="FF0000"/>
                                </a:solidFill>
                                <a:latin typeface="Cambria Math" panose="02040503050406030204" pitchFamily="18" charset="0"/>
                              </a:rPr>
                              <m:t>=1</m:t>
                            </m:r>
                          </m:sub>
                          <m:sup>
                            <m:sSub>
                              <m:sSubPr>
                                <m:ctrlPr>
                                  <a:rPr lang="en-US" sz="2600" i="1">
                                    <a:solidFill>
                                      <a:srgbClr val="FF0000"/>
                                    </a:solidFill>
                                    <a:latin typeface="Cambria Math" panose="02040503050406030204" pitchFamily="18" charset="0"/>
                                  </a:rPr>
                                </m:ctrlPr>
                              </m:sSubPr>
                              <m:e>
                                <m:r>
                                  <a:rPr lang="en-US" sz="2600" i="1">
                                    <a:solidFill>
                                      <a:srgbClr val="FF0000"/>
                                    </a:solidFill>
                                    <a:latin typeface="Cambria Math" panose="02040503050406030204" pitchFamily="18" charset="0"/>
                                  </a:rPr>
                                  <m:t>𝐻</m:t>
                                </m:r>
                              </m:e>
                              <m:sub>
                                <m:r>
                                  <a:rPr lang="en-US" sz="2600" i="1">
                                    <a:solidFill>
                                      <a:srgbClr val="FF0000"/>
                                    </a:solidFill>
                                    <a:latin typeface="Cambria Math" panose="02040503050406030204" pitchFamily="18" charset="0"/>
                                  </a:rPr>
                                  <m:t>𝑛</m:t>
                                </m:r>
                              </m:sub>
                            </m:sSub>
                          </m:sup>
                          <m:e>
                            <m:sSub>
                              <m:sSubPr>
                                <m:ctrlPr>
                                  <a:rPr lang="en-US" sz="2600" i="1">
                                    <a:solidFill>
                                      <a:srgbClr val="FF0000"/>
                                    </a:solidFill>
                                    <a:latin typeface="Cambria Math" panose="02040503050406030204" pitchFamily="18" charset="0"/>
                                  </a:rPr>
                                </m:ctrlPr>
                              </m:sSubPr>
                              <m:e>
                                <m:r>
                                  <a:rPr lang="en-US" sz="2600" i="1">
                                    <a:solidFill>
                                      <a:srgbClr val="FF0000"/>
                                    </a:solidFill>
                                    <a:latin typeface="Cambria Math" panose="02040503050406030204" pitchFamily="18" charset="0"/>
                                  </a:rPr>
                                  <m:t>𝑣</m:t>
                                </m:r>
                              </m:e>
                              <m:sub>
                                <m:r>
                                  <a:rPr lang="en-US" sz="2600" i="1">
                                    <a:solidFill>
                                      <a:srgbClr val="FF0000"/>
                                    </a:solidFill>
                                    <a:latin typeface="Cambria Math" panose="02040503050406030204" pitchFamily="18" charset="0"/>
                                  </a:rPr>
                                  <m:t>𝑖𝑗</m:t>
                                </m:r>
                                <m:r>
                                  <a:rPr lang="en-US" sz="2600" i="0">
                                    <a:solidFill>
                                      <a:srgbClr val="FF0000"/>
                                    </a:solidFill>
                                    <a:latin typeface="Cambria Math" panose="02040503050406030204" pitchFamily="18" charset="0"/>
                                  </a:rPr>
                                  <m:t> .</m:t>
                                </m:r>
                              </m:sub>
                            </m:sSub>
                          </m:e>
                        </m:nary>
                        <m:r>
                          <a:rPr lang="en-US" sz="2600" i="1">
                            <a:solidFill>
                              <a:srgbClr val="FF0000"/>
                            </a:solidFill>
                            <a:latin typeface="Cambria Math" panose="02040503050406030204" pitchFamily="18" charset="0"/>
                          </a:rPr>
                          <m:t>𝑓</m:t>
                        </m:r>
                        <m:d>
                          <m:dPr>
                            <m:ctrlPr>
                              <a:rPr lang="en-US" sz="2600" i="1">
                                <a:solidFill>
                                  <a:srgbClr val="FF0000"/>
                                </a:solidFill>
                                <a:latin typeface="Cambria Math" panose="02040503050406030204" pitchFamily="18" charset="0"/>
                              </a:rPr>
                            </m:ctrlPr>
                          </m:dPr>
                          <m:e>
                            <m:nary>
                              <m:naryPr>
                                <m:chr m:val="∑"/>
                                <m:limLoc m:val="subSup"/>
                                <m:ctrlPr>
                                  <a:rPr lang="en-US" sz="2600" i="1">
                                    <a:solidFill>
                                      <a:srgbClr val="FF0000"/>
                                    </a:solidFill>
                                    <a:latin typeface="Cambria Math" panose="02040503050406030204" pitchFamily="18" charset="0"/>
                                  </a:rPr>
                                </m:ctrlPr>
                              </m:naryPr>
                              <m:sub>
                                <m:r>
                                  <a:rPr lang="en-US" sz="2600" i="1">
                                    <a:solidFill>
                                      <a:srgbClr val="FF0000"/>
                                    </a:solidFill>
                                    <a:latin typeface="Cambria Math" panose="02040503050406030204" pitchFamily="18" charset="0"/>
                                  </a:rPr>
                                  <m:t>𝑘</m:t>
                                </m:r>
                                <m:r>
                                  <a:rPr lang="en-US" sz="2600" i="0">
                                    <a:solidFill>
                                      <a:srgbClr val="FF0000"/>
                                    </a:solidFill>
                                    <a:latin typeface="Cambria Math" panose="02040503050406030204" pitchFamily="18" charset="0"/>
                                  </a:rPr>
                                  <m:t>=1</m:t>
                                </m:r>
                              </m:sub>
                              <m:sup>
                                <m:sSub>
                                  <m:sSubPr>
                                    <m:ctrlPr>
                                      <a:rPr lang="en-US" sz="2600" i="1">
                                        <a:solidFill>
                                          <a:srgbClr val="FF0000"/>
                                        </a:solidFill>
                                        <a:latin typeface="Cambria Math" panose="02040503050406030204" pitchFamily="18" charset="0"/>
                                      </a:rPr>
                                    </m:ctrlPr>
                                  </m:sSubPr>
                                  <m:e>
                                    <m:r>
                                      <a:rPr lang="en-US" sz="2600" i="1">
                                        <a:solidFill>
                                          <a:srgbClr val="FF0000"/>
                                        </a:solidFill>
                                        <a:latin typeface="Cambria Math" panose="02040503050406030204" pitchFamily="18" charset="0"/>
                                      </a:rPr>
                                      <m:t>𝐼</m:t>
                                    </m:r>
                                  </m:e>
                                  <m:sub>
                                    <m:r>
                                      <a:rPr lang="en-US" sz="2600" i="1">
                                        <a:solidFill>
                                          <a:srgbClr val="FF0000"/>
                                        </a:solidFill>
                                        <a:latin typeface="Cambria Math" panose="02040503050406030204" pitchFamily="18" charset="0"/>
                                      </a:rPr>
                                      <m:t>𝑛</m:t>
                                    </m:r>
                                  </m:sub>
                                </m:sSub>
                              </m:sup>
                              <m:e>
                                <m:sSub>
                                  <m:sSubPr>
                                    <m:ctrlPr>
                                      <a:rPr lang="en-US" sz="2600" i="1">
                                        <a:solidFill>
                                          <a:srgbClr val="FF0000"/>
                                        </a:solidFill>
                                        <a:latin typeface="Cambria Math" panose="02040503050406030204" pitchFamily="18" charset="0"/>
                                      </a:rPr>
                                    </m:ctrlPr>
                                  </m:sSubPr>
                                  <m:e>
                                    <m:r>
                                      <a:rPr lang="en-US" sz="2600" i="1">
                                        <a:solidFill>
                                          <a:srgbClr val="FF0000"/>
                                        </a:solidFill>
                                        <a:latin typeface="Cambria Math" panose="02040503050406030204" pitchFamily="18" charset="0"/>
                                      </a:rPr>
                                      <m:t>𝑤</m:t>
                                    </m:r>
                                  </m:e>
                                  <m:sub>
                                    <m:sSub>
                                      <m:sSubPr>
                                        <m:ctrlPr>
                                          <a:rPr lang="en-US" sz="2600" i="1">
                                            <a:solidFill>
                                              <a:srgbClr val="FF0000"/>
                                            </a:solidFill>
                                            <a:latin typeface="Cambria Math" panose="02040503050406030204" pitchFamily="18" charset="0"/>
                                          </a:rPr>
                                        </m:ctrlPr>
                                      </m:sSubPr>
                                      <m:e>
                                        <m:r>
                                          <a:rPr lang="en-US" sz="2600" i="1">
                                            <a:solidFill>
                                              <a:srgbClr val="FF0000"/>
                                            </a:solidFill>
                                            <a:latin typeface="Cambria Math" panose="02040503050406030204" pitchFamily="18" charset="0"/>
                                          </a:rPr>
                                          <m:t>𝑥</m:t>
                                        </m:r>
                                      </m:e>
                                      <m:sub>
                                        <m:r>
                                          <a:rPr lang="en-US" sz="2600" i="1">
                                            <a:solidFill>
                                              <a:srgbClr val="FF0000"/>
                                            </a:solidFill>
                                            <a:latin typeface="Cambria Math" panose="02040503050406030204" pitchFamily="18" charset="0"/>
                                          </a:rPr>
                                          <m:t>𝑘𝑖</m:t>
                                        </m:r>
                                      </m:sub>
                                    </m:sSub>
                                    <m:r>
                                      <a:rPr lang="en-US" sz="2600" i="0">
                                        <a:solidFill>
                                          <a:srgbClr val="FF0000"/>
                                        </a:solidFill>
                                        <a:latin typeface="Cambria Math" panose="02040503050406030204" pitchFamily="18" charset="0"/>
                                      </a:rPr>
                                      <m:t>  </m:t>
                                    </m:r>
                                  </m:sub>
                                </m:sSub>
                                <m:r>
                                  <a:rPr lang="en-US" sz="2600" i="0">
                                    <a:solidFill>
                                      <a:srgbClr val="FF0000"/>
                                    </a:solidFill>
                                    <a:latin typeface="Cambria Math" panose="02040503050406030204" pitchFamily="18" charset="0"/>
                                  </a:rPr>
                                  <m:t>.</m:t>
                                </m:r>
                              </m:e>
                            </m:nary>
                            <m:sSub>
                              <m:sSubPr>
                                <m:ctrlPr>
                                  <a:rPr lang="en-US" sz="2600" i="1">
                                    <a:solidFill>
                                      <a:srgbClr val="FF0000"/>
                                    </a:solidFill>
                                    <a:latin typeface="Cambria Math" panose="02040503050406030204" pitchFamily="18" charset="0"/>
                                  </a:rPr>
                                </m:ctrlPr>
                              </m:sSubPr>
                              <m:e>
                                <m:r>
                                  <a:rPr lang="en-US" sz="2600" i="1">
                                    <a:solidFill>
                                      <a:srgbClr val="FF0000"/>
                                    </a:solidFill>
                                    <a:latin typeface="Cambria Math" panose="02040503050406030204" pitchFamily="18" charset="0"/>
                                  </a:rPr>
                                  <m:t>𝑥</m:t>
                                </m:r>
                              </m:e>
                              <m:sub>
                                <m:r>
                                  <a:rPr lang="en-US" sz="2600" i="1">
                                    <a:solidFill>
                                      <a:srgbClr val="FF0000"/>
                                    </a:solidFill>
                                    <a:latin typeface="Cambria Math" panose="02040503050406030204" pitchFamily="18" charset="0"/>
                                  </a:rPr>
                                  <m:t>𝑘</m:t>
                                </m:r>
                              </m:sub>
                            </m:sSub>
                          </m:e>
                        </m:d>
                      </m:e>
                    </m:d>
                  </m:oMath>
                </a14:m>
                <a:endParaRPr lang="en-US" sz="2600" dirty="0"/>
              </a:p>
              <a:p>
                <a:pPr marL="0" indent="0">
                  <a:buNone/>
                </a:pPr>
                <a:r>
                  <a:rPr lang="en-US" sz="2400" b="0" cap="none" dirty="0">
                    <a:latin typeface="Cambria Math" panose="02040503050406030204" pitchFamily="18" charset="0"/>
                  </a:rPr>
                  <a:t>where</a:t>
                </a:r>
              </a:p>
              <a:p>
                <a14:m>
                  <m:oMath xmlns:m="http://schemas.openxmlformats.org/officeDocument/2006/math">
                    <m:sSub>
                      <m:sSubPr>
                        <m:ctrlPr>
                          <a:rPr lang="en-US" sz="2400" i="1" smtClean="0">
                            <a:solidFill>
                              <a:srgbClr val="FF0000"/>
                            </a:solidFill>
                            <a:latin typeface="Cambria Math" panose="02040503050406030204" pitchFamily="18" charset="0"/>
                          </a:rPr>
                        </m:ctrlPr>
                      </m:sSubPr>
                      <m:e>
                        <m:r>
                          <a:rPr lang="en-US" sz="2400" i="1">
                            <a:solidFill>
                              <a:srgbClr val="FF0000"/>
                            </a:solidFill>
                            <a:latin typeface="Cambria Math" panose="02040503050406030204" pitchFamily="18" charset="0"/>
                          </a:rPr>
                          <m:t>𝑥</m:t>
                        </m:r>
                      </m:e>
                      <m:sub>
                        <m:r>
                          <a:rPr lang="en-US" sz="2400" i="1">
                            <a:solidFill>
                              <a:srgbClr val="FF0000"/>
                            </a:solidFill>
                            <a:latin typeface="Cambria Math" panose="02040503050406030204" pitchFamily="18" charset="0"/>
                          </a:rPr>
                          <m:t>𝑘</m:t>
                        </m:r>
                      </m:sub>
                    </m:sSub>
                    <m:r>
                      <a:rPr lang="en-US" sz="2400" i="1">
                        <a:solidFill>
                          <a:srgbClr val="FF0000"/>
                        </a:solidFill>
                        <a:latin typeface="Cambria Math" panose="02040503050406030204" pitchFamily="18" charset="0"/>
                      </a:rPr>
                      <m:t> </m:t>
                    </m:r>
                  </m:oMath>
                </a14:m>
                <a:r>
                  <a:rPr lang="en-US" sz="2400" b="0" cap="none" dirty="0">
                    <a:solidFill>
                      <a:srgbClr val="FF0000"/>
                    </a:solidFill>
                  </a:rPr>
                  <a:t> </a:t>
                </a:r>
                <a:r>
                  <a:rPr lang="en-US" sz="2400" b="0" cap="none" dirty="0"/>
                  <a:t>Input</a:t>
                </a:r>
              </a:p>
              <a:p>
                <a14:m>
                  <m:oMath xmlns:m="http://schemas.openxmlformats.org/officeDocument/2006/math">
                    <m:sSub>
                      <m:sSubPr>
                        <m:ctrlPr>
                          <a:rPr lang="en-US" sz="2400" i="1" smtClean="0">
                            <a:solidFill>
                              <a:srgbClr val="FF0000"/>
                            </a:solidFill>
                            <a:latin typeface="Cambria Math" panose="02040503050406030204" pitchFamily="18" charset="0"/>
                          </a:rPr>
                        </m:ctrlPr>
                      </m:sSubPr>
                      <m:e>
                        <m:r>
                          <a:rPr lang="en-US" sz="2400" i="1">
                            <a:solidFill>
                              <a:srgbClr val="FF0000"/>
                            </a:solidFill>
                            <a:latin typeface="Cambria Math" panose="02040503050406030204" pitchFamily="18" charset="0"/>
                          </a:rPr>
                          <m:t>𝐼</m:t>
                        </m:r>
                      </m:e>
                      <m:sub>
                        <m:r>
                          <a:rPr lang="en-US" sz="2400" i="1">
                            <a:solidFill>
                              <a:srgbClr val="FF0000"/>
                            </a:solidFill>
                            <a:latin typeface="Cambria Math" panose="02040503050406030204" pitchFamily="18" charset="0"/>
                          </a:rPr>
                          <m:t>𝑛</m:t>
                        </m:r>
                      </m:sub>
                    </m:sSub>
                    <m:r>
                      <a:rPr lang="en-US" sz="2400" i="1">
                        <a:solidFill>
                          <a:srgbClr val="FF0000"/>
                        </a:solidFill>
                        <a:latin typeface="Cambria Math" panose="02040503050406030204" pitchFamily="18" charset="0"/>
                      </a:rPr>
                      <m:t> </m:t>
                    </m:r>
                  </m:oMath>
                </a14:m>
                <a:r>
                  <a:rPr lang="en-US" sz="2400" b="0" cap="none" dirty="0">
                    <a:solidFill>
                      <a:srgbClr val="FF0000"/>
                    </a:solidFill>
                  </a:rPr>
                  <a:t> </a:t>
                </a:r>
                <a:r>
                  <a:rPr lang="en-US" sz="2400" b="0" cap="none" dirty="0"/>
                  <a:t>Number of input units</a:t>
                </a:r>
              </a:p>
              <a:p>
                <a14:m>
                  <m:oMath xmlns:m="http://schemas.openxmlformats.org/officeDocument/2006/math">
                    <m:sSub>
                      <m:sSubPr>
                        <m:ctrlPr>
                          <a:rPr lang="en-US" sz="2400" i="1" smtClean="0">
                            <a:solidFill>
                              <a:srgbClr val="FF0000"/>
                            </a:solidFill>
                            <a:latin typeface="Cambria Math" panose="02040503050406030204" pitchFamily="18" charset="0"/>
                          </a:rPr>
                        </m:ctrlPr>
                      </m:sSubPr>
                      <m:e>
                        <m:r>
                          <a:rPr lang="en-US" sz="2400" i="1">
                            <a:solidFill>
                              <a:srgbClr val="FF0000"/>
                            </a:solidFill>
                            <a:latin typeface="Cambria Math" panose="02040503050406030204" pitchFamily="18" charset="0"/>
                          </a:rPr>
                          <m:t>𝐻</m:t>
                        </m:r>
                      </m:e>
                      <m:sub>
                        <m:r>
                          <a:rPr lang="en-US" sz="2400" i="1">
                            <a:solidFill>
                              <a:srgbClr val="FF0000"/>
                            </a:solidFill>
                            <a:latin typeface="Cambria Math" panose="02040503050406030204" pitchFamily="18" charset="0"/>
                          </a:rPr>
                          <m:t>𝑛</m:t>
                        </m:r>
                      </m:sub>
                    </m:sSub>
                    <m:r>
                      <a:rPr lang="en-US" sz="2400" i="1">
                        <a:solidFill>
                          <a:srgbClr val="FF0000"/>
                        </a:solidFill>
                        <a:latin typeface="Cambria Math" panose="02040503050406030204" pitchFamily="18" charset="0"/>
                      </a:rPr>
                      <m:t> </m:t>
                    </m:r>
                  </m:oMath>
                </a14:m>
                <a:r>
                  <a:rPr lang="en-US" sz="2400" b="0" cap="none" dirty="0">
                    <a:solidFill>
                      <a:srgbClr val="FF0000"/>
                    </a:solidFill>
                  </a:rPr>
                  <a:t> </a:t>
                </a:r>
                <a:r>
                  <a:rPr lang="en-US" sz="2400" b="0" cap="none" dirty="0"/>
                  <a:t>Number of hidden units</a:t>
                </a:r>
              </a:p>
              <a:p>
                <a14:m>
                  <m:oMath xmlns:m="http://schemas.openxmlformats.org/officeDocument/2006/math">
                    <m:sSub>
                      <m:sSubPr>
                        <m:ctrlPr>
                          <a:rPr lang="en-US" sz="2600" i="1" smtClean="0">
                            <a:solidFill>
                              <a:srgbClr val="FF0000"/>
                            </a:solidFill>
                            <a:latin typeface="Cambria Math" panose="02040503050406030204" pitchFamily="18" charset="0"/>
                          </a:rPr>
                        </m:ctrlPr>
                      </m:sSubPr>
                      <m:e>
                        <m:r>
                          <a:rPr lang="en-US" sz="2600" i="1">
                            <a:solidFill>
                              <a:srgbClr val="FF0000"/>
                            </a:solidFill>
                            <a:latin typeface="Cambria Math" panose="02040503050406030204" pitchFamily="18" charset="0"/>
                          </a:rPr>
                          <m:t>𝑤</m:t>
                        </m:r>
                      </m:e>
                      <m:sub>
                        <m:r>
                          <a:rPr lang="en-US" sz="2600">
                            <a:solidFill>
                              <a:srgbClr val="FF0000"/>
                            </a:solidFill>
                            <a:latin typeface="Cambria Math" panose="02040503050406030204" pitchFamily="18" charset="0"/>
                          </a:rPr>
                          <m:t> </m:t>
                        </m:r>
                        <m:r>
                          <a:rPr lang="en-US" sz="2600" b="0" i="1" cap="none" smtClean="0">
                            <a:solidFill>
                              <a:srgbClr val="FF0000"/>
                            </a:solidFill>
                            <a:latin typeface="Cambria Math" panose="02040503050406030204" pitchFamily="18" charset="0"/>
                          </a:rPr>
                          <m:t>𝑖𝑗</m:t>
                        </m:r>
                        <m:r>
                          <a:rPr lang="en-US" sz="2600">
                            <a:solidFill>
                              <a:srgbClr val="FF0000"/>
                            </a:solidFill>
                            <a:latin typeface="Cambria Math" panose="02040503050406030204" pitchFamily="18" charset="0"/>
                          </a:rPr>
                          <m:t> </m:t>
                        </m:r>
                      </m:sub>
                    </m:sSub>
                    <m:r>
                      <a:rPr lang="en-US" sz="2600" i="1">
                        <a:solidFill>
                          <a:srgbClr val="FF0000"/>
                        </a:solidFill>
                        <a:latin typeface="Cambria Math" panose="02040503050406030204" pitchFamily="18" charset="0"/>
                      </a:rPr>
                      <m:t> </m:t>
                    </m:r>
                    <m:r>
                      <a:rPr lang="en-US" sz="2600" b="0" i="1" smtClean="0">
                        <a:solidFill>
                          <a:srgbClr val="FF0000"/>
                        </a:solidFill>
                        <a:latin typeface="Cambria Math" panose="02040503050406030204" pitchFamily="18" charset="0"/>
                      </a:rPr>
                      <m:t>,</m:t>
                    </m:r>
                    <m:sSub>
                      <m:sSubPr>
                        <m:ctrlPr>
                          <a:rPr lang="en-US" sz="2600" i="1" smtClean="0">
                            <a:solidFill>
                              <a:srgbClr val="FF0000"/>
                            </a:solidFill>
                            <a:latin typeface="Cambria Math" panose="02040503050406030204" pitchFamily="18" charset="0"/>
                          </a:rPr>
                        </m:ctrlPr>
                      </m:sSubPr>
                      <m:e>
                        <m:r>
                          <a:rPr lang="en-US" sz="2600" i="1">
                            <a:solidFill>
                              <a:srgbClr val="FF0000"/>
                            </a:solidFill>
                            <a:latin typeface="Cambria Math" panose="02040503050406030204" pitchFamily="18" charset="0"/>
                          </a:rPr>
                          <m:t>𝑣</m:t>
                        </m:r>
                      </m:e>
                      <m:sub>
                        <m:r>
                          <a:rPr lang="en-US" sz="2600" i="1">
                            <a:solidFill>
                              <a:srgbClr val="FF0000"/>
                            </a:solidFill>
                            <a:latin typeface="Cambria Math" panose="02040503050406030204" pitchFamily="18" charset="0"/>
                          </a:rPr>
                          <m:t>𝑖𝑗</m:t>
                        </m:r>
                        <m:r>
                          <a:rPr lang="en-US" sz="2600" b="0" i="1" smtClean="0">
                            <a:solidFill>
                              <a:srgbClr val="FF0000"/>
                            </a:solidFill>
                            <a:latin typeface="Cambria Math" panose="02040503050406030204" pitchFamily="18" charset="0"/>
                          </a:rPr>
                          <m:t> </m:t>
                        </m:r>
                      </m:sub>
                    </m:sSub>
                  </m:oMath>
                </a14:m>
                <a:r>
                  <a:rPr lang="en-US" sz="2400" b="0" cap="none" dirty="0"/>
                  <a:t>  Weights in inputlayer and hidden layer</a:t>
                </a:r>
              </a:p>
              <a:p>
                <a14:m>
                  <m:oMath xmlns:m="http://schemas.openxmlformats.org/officeDocument/2006/math">
                    <m:r>
                      <a:rPr lang="en-US" sz="2400" b="0" i="1" cap="none" smtClean="0">
                        <a:solidFill>
                          <a:srgbClr val="FF0000"/>
                        </a:solidFill>
                        <a:latin typeface="Cambria Math" panose="02040503050406030204" pitchFamily="18" charset="0"/>
                      </a:rPr>
                      <m:t>𝑓</m:t>
                    </m:r>
                    <m:r>
                      <a:rPr lang="en-US" sz="2400" b="0" i="1" cap="none" smtClean="0">
                        <a:solidFill>
                          <a:srgbClr val="FF0000"/>
                        </a:solidFill>
                        <a:latin typeface="Cambria Math" panose="02040503050406030204" pitchFamily="18" charset="0"/>
                      </a:rPr>
                      <m:t>(</m:t>
                    </m:r>
                    <m:r>
                      <a:rPr lang="en-US" sz="2400" i="1" cap="none" smtClean="0">
                        <a:solidFill>
                          <a:srgbClr val="FF0000"/>
                        </a:solidFill>
                        <a:latin typeface="Cambria Math" panose="02040503050406030204" pitchFamily="18" charset="0"/>
                      </a:rPr>
                      <m:t>𝑥</m:t>
                    </m:r>
                    <m:r>
                      <a:rPr lang="en-US" sz="2400" b="0" i="1" cap="none" smtClean="0">
                        <a:solidFill>
                          <a:srgbClr val="FF0000"/>
                        </a:solidFill>
                        <a:latin typeface="Cambria Math" panose="02040503050406030204" pitchFamily="18" charset="0"/>
                      </a:rPr>
                      <m:t>)</m:t>
                    </m:r>
                    <m:r>
                      <a:rPr lang="en-US" sz="2400" i="1" cap="none" smtClean="0">
                        <a:solidFill>
                          <a:srgbClr val="FF0000"/>
                        </a:solidFill>
                        <a:latin typeface="Cambria Math" panose="02040503050406030204" pitchFamily="18" charset="0"/>
                      </a:rPr>
                      <m:t>=</m:t>
                    </m:r>
                    <m:f>
                      <m:fPr>
                        <m:ctrlPr>
                          <a:rPr lang="en-US" sz="2400" i="1" cap="none" smtClean="0">
                            <a:solidFill>
                              <a:srgbClr val="FF0000"/>
                            </a:solidFill>
                            <a:latin typeface="Cambria Math" panose="02040503050406030204" pitchFamily="18" charset="0"/>
                          </a:rPr>
                        </m:ctrlPr>
                      </m:fPr>
                      <m:num>
                        <m:r>
                          <a:rPr lang="en-US" sz="2400" b="0" i="0" cap="none" smtClean="0">
                            <a:solidFill>
                              <a:srgbClr val="FF0000"/>
                            </a:solidFill>
                            <a:latin typeface="Cambria Math" panose="02040503050406030204" pitchFamily="18" charset="0"/>
                          </a:rPr>
                          <m:t>1</m:t>
                        </m:r>
                      </m:num>
                      <m:den>
                        <m:r>
                          <m:rPr>
                            <m:nor/>
                          </m:rPr>
                          <a:rPr lang="tr-TR" sz="2400" cap="none" dirty="0">
                            <a:solidFill>
                              <a:srgbClr val="FF0000"/>
                            </a:solidFill>
                            <a:latin typeface="Times New Roman" panose="02020603050405020304" pitchFamily="18" charset="0"/>
                            <a:ea typeface="Times New Roman" panose="02020603050405020304" pitchFamily="18" charset="0"/>
                          </a:rPr>
                          <m:t>(1+</m:t>
                        </m:r>
                        <m:sSup>
                          <m:sSupPr>
                            <m:ctrlPr>
                              <a:rPr lang="tr-TR" sz="2400" i="1" cap="none" dirty="0" smtClean="0">
                                <a:solidFill>
                                  <a:srgbClr val="FF0000"/>
                                </a:solidFill>
                                <a:latin typeface="Cambria Math" panose="02040503050406030204" pitchFamily="18" charset="0"/>
                                <a:ea typeface="Times New Roman" panose="02020603050405020304" pitchFamily="18" charset="0"/>
                              </a:rPr>
                            </m:ctrlPr>
                          </m:sSupPr>
                          <m:e>
                            <m:r>
                              <a:rPr lang="tr-TR" sz="2400" i="1" cap="none" dirty="0" smtClean="0">
                                <a:solidFill>
                                  <a:srgbClr val="FF0000"/>
                                </a:solidFill>
                                <a:latin typeface="Cambria Math" panose="02040503050406030204" pitchFamily="18" charset="0"/>
                                <a:ea typeface="Times New Roman" panose="02020603050405020304" pitchFamily="18" charset="0"/>
                              </a:rPr>
                              <m:t>𝑒</m:t>
                            </m:r>
                          </m:e>
                          <m:sup>
                            <m:r>
                              <a:rPr lang="en-US" sz="2400" b="0" i="1" cap="none" dirty="0" smtClean="0">
                                <a:solidFill>
                                  <a:srgbClr val="FF0000"/>
                                </a:solidFill>
                                <a:latin typeface="Cambria Math" panose="02040503050406030204" pitchFamily="18" charset="0"/>
                                <a:ea typeface="Times New Roman" panose="02020603050405020304" pitchFamily="18" charset="0"/>
                              </a:rPr>
                              <m:t>−</m:t>
                            </m:r>
                            <m:r>
                              <a:rPr lang="tr-TR" sz="2400" i="1" cap="none" dirty="0" smtClean="0">
                                <a:solidFill>
                                  <a:srgbClr val="FF0000"/>
                                </a:solidFill>
                                <a:latin typeface="Cambria Math" panose="02040503050406030204" pitchFamily="18" charset="0"/>
                                <a:ea typeface="Times New Roman" panose="02020603050405020304" pitchFamily="18" charset="0"/>
                              </a:rPr>
                              <m:t>𝑥</m:t>
                            </m:r>
                          </m:sup>
                        </m:sSup>
                        <m:r>
                          <m:rPr>
                            <m:nor/>
                          </m:rPr>
                          <a:rPr lang="tr-TR" sz="2400" cap="none" dirty="0">
                            <a:solidFill>
                              <a:srgbClr val="FF0000"/>
                            </a:solidFill>
                            <a:latin typeface="Times New Roman" panose="02020603050405020304" pitchFamily="18" charset="0"/>
                            <a:ea typeface="Times New Roman" panose="02020603050405020304" pitchFamily="18" charset="0"/>
                          </a:rPr>
                          <m:t>)</m:t>
                        </m:r>
                      </m:den>
                    </m:f>
                    <m:r>
                      <a:rPr lang="tr-TR" sz="2400" i="1" cap="none" dirty="0">
                        <a:solidFill>
                          <a:srgbClr val="FF0000"/>
                        </a:solidFill>
                        <a:latin typeface="Cambria Math" panose="02040503050406030204" pitchFamily="18" charset="0"/>
                        <a:ea typeface="Times New Roman" panose="02020603050405020304" pitchFamily="18" charset="0"/>
                      </a:rPr>
                      <m:t> </m:t>
                    </m:r>
                  </m:oMath>
                </a14:m>
                <a:r>
                  <a:rPr lang="en-US" sz="2400" b="0" cap="none" dirty="0">
                    <a:solidFill>
                      <a:srgbClr val="FF0000"/>
                    </a:solidFill>
                  </a:rPr>
                  <a:t> </a:t>
                </a:r>
                <a:r>
                  <a:rPr lang="en-US" sz="2400" b="0" cap="none" dirty="0"/>
                  <a:t>Activation function</a:t>
                </a:r>
                <a:endParaRPr lang="en-US" sz="2400" cap="none" dirty="0"/>
              </a:p>
              <a:p>
                <a:endParaRPr lang="en-US" sz="2400" cap="none" dirty="0"/>
              </a:p>
            </p:txBody>
          </p:sp>
        </mc:Choice>
        <mc:Fallback>
          <p:sp>
            <p:nvSpPr>
              <p:cNvPr id="3" name="Content Placeholder 2">
                <a:extLst>
                  <a:ext uri="{FF2B5EF4-FFF2-40B4-BE49-F238E27FC236}">
                    <a16:creationId xmlns="" xmlns:a16="http://schemas.microsoft.com/office/drawing/2014/main" xmlns:a14="http://schemas.microsoft.com/office/drawing/2010/main" id="{AA7F2B46-E809-47F0-8BD0-B272B04A2EF1}"/>
                  </a:ext>
                </a:extLst>
              </p:cNvPr>
              <p:cNvSpPr>
                <a:spLocks noGrp="1" noRot="1" noChangeAspect="1" noMove="1" noResize="1" noEditPoints="1" noAdjustHandles="1" noChangeArrowheads="1" noChangeShapeType="1" noTextEdit="1"/>
              </p:cNvSpPr>
              <p:nvPr>
                <p:ph idx="1"/>
              </p:nvPr>
            </p:nvSpPr>
            <p:spPr>
              <a:xfrm>
                <a:off x="6096000" y="1630017"/>
                <a:ext cx="6096000" cy="4783351"/>
              </a:xfrm>
              <a:blipFill rotWithShape="0">
                <a:blip r:embed="rId4"/>
                <a:stretch>
                  <a:fillRect l="-1500" t="-764" r="-200"/>
                </a:stretch>
              </a:blipFill>
            </p:spPr>
            <p:txBody>
              <a:bodyPr/>
              <a:lstStyle/>
              <a:p>
                <a:r>
                  <a:rPr lang="en-US">
                    <a:noFill/>
                  </a:rPr>
                  <a:t> </a:t>
                </a:r>
              </a:p>
            </p:txBody>
          </p:sp>
        </mc:Fallback>
      </mc:AlternateContent>
      <p:pic>
        <p:nvPicPr>
          <p:cNvPr id="5" name="Picture 4">
            <a:extLst>
              <a:ext uri="{FF2B5EF4-FFF2-40B4-BE49-F238E27FC236}">
                <a16:creationId xmlns="" xmlns:a16="http://schemas.microsoft.com/office/drawing/2014/main" id="{E2BBDCEB-6D04-419F-8AAE-D2EC3F83AB8B}"/>
              </a:ext>
            </a:extLst>
          </p:cNvPr>
          <p:cNvPicPr>
            <a:picLocks noChangeAspect="1"/>
          </p:cNvPicPr>
          <p:nvPr/>
        </p:nvPicPr>
        <p:blipFill>
          <a:blip r:embed="rId5"/>
          <a:stretch>
            <a:fillRect/>
          </a:stretch>
        </p:blipFill>
        <p:spPr>
          <a:xfrm>
            <a:off x="153021" y="2027583"/>
            <a:ext cx="5942979" cy="3809450"/>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73101055"/>
      </p:ext>
    </p:extLst>
  </p:cSld>
  <p:clrMapOvr>
    <a:masterClrMapping/>
  </p:clrMapOvr>
  <mc:AlternateContent xmlns:mc="http://schemas.openxmlformats.org/markup-compatibility/2006" xmlns:p14="http://schemas.microsoft.com/office/powerpoint/2010/main">
    <mc:Choice Requires="p14">
      <p:transition spd="slow" p14:dur="2000" advTm="30234"/>
    </mc:Choice>
    <mc:Fallback xmlns="">
      <p:transition spd="slow" advTm="30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CD4FF1-A43A-4CE4-BC5F-A8CA02E19CEA}"/>
              </a:ext>
            </a:extLst>
          </p:cNvPr>
          <p:cNvSpPr>
            <a:spLocks noGrp="1"/>
          </p:cNvSpPr>
          <p:nvPr>
            <p:ph type="title"/>
          </p:nvPr>
        </p:nvSpPr>
        <p:spPr>
          <a:xfrm>
            <a:off x="913774" y="113353"/>
            <a:ext cx="10364451" cy="1596177"/>
          </a:xfrm>
        </p:spPr>
        <p:txBody>
          <a:bodyPr>
            <a:normAutofit/>
          </a:bodyPr>
          <a:lstStyle/>
          <a:p>
            <a:r>
              <a:rPr lang="en-US" sz="4400" b="1" cap="none" dirty="0">
                <a:solidFill>
                  <a:srgbClr val="002060"/>
                </a:solidFill>
                <a:latin typeface="Times New Roman" panose="02020603050405020304" pitchFamily="18" charset="0"/>
                <a:cs typeface="Times New Roman" panose="02020603050405020304" pitchFamily="18" charset="0"/>
              </a:rPr>
              <a:t>Results</a:t>
            </a:r>
          </a:p>
        </p:txBody>
      </p:sp>
      <p:sp>
        <p:nvSpPr>
          <p:cNvPr id="4" name="Content Placeholder 2">
            <a:extLst>
              <a:ext uri="{FF2B5EF4-FFF2-40B4-BE49-F238E27FC236}">
                <a16:creationId xmlns="" xmlns:a16="http://schemas.microsoft.com/office/drawing/2014/main" id="{BA4C8BEC-49B8-48AC-B45D-A36A15677694}"/>
              </a:ext>
            </a:extLst>
          </p:cNvPr>
          <p:cNvSpPr txBox="1">
            <a:spLocks/>
          </p:cNvSpPr>
          <p:nvPr/>
        </p:nvSpPr>
        <p:spPr>
          <a:xfrm>
            <a:off x="913774" y="2367092"/>
            <a:ext cx="10363826" cy="3424107"/>
          </a:xfrm>
          <a:prstGeom prst="rect">
            <a:avLst/>
          </a:prstGeom>
        </p:spPr>
        <p:txBody>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a:buFont typeface="Wingdings" panose="05000000000000000000" pitchFamily="2" charset="2"/>
              <a:buChar char="Ø"/>
            </a:pPr>
            <a:r>
              <a:rPr lang="en-US" sz="2400" cap="none" dirty="0">
                <a:latin typeface="Times New Roman" panose="02020603050405020304" pitchFamily="18" charset="0"/>
                <a:cs typeface="Times New Roman" panose="02020603050405020304" pitchFamily="18" charset="0"/>
              </a:rPr>
              <a:t>  Forecasting next-day Gold price by KNN algorithm</a:t>
            </a:r>
          </a:p>
          <a:p>
            <a:pPr>
              <a:buFont typeface="Wingdings" panose="05000000000000000000" pitchFamily="2" charset="2"/>
              <a:buChar char="Ø"/>
            </a:pPr>
            <a:r>
              <a:rPr lang="en-US" sz="2400" cap="none" dirty="0">
                <a:latin typeface="Times New Roman" panose="02020603050405020304" pitchFamily="18" charset="0"/>
                <a:cs typeface="Times New Roman" panose="02020603050405020304" pitchFamily="18" charset="0"/>
              </a:rPr>
              <a:t>  Forecasting next-day Gold price by ANN model</a:t>
            </a:r>
          </a:p>
          <a:p>
            <a:pPr>
              <a:buFont typeface="Wingdings" panose="05000000000000000000" pitchFamily="2" charset="2"/>
              <a:buChar char="Ø"/>
            </a:pPr>
            <a:r>
              <a:rPr lang="en-US" sz="2400" cap="none" dirty="0">
                <a:latin typeface="Times New Roman" panose="02020603050405020304" pitchFamily="18" charset="0"/>
                <a:cs typeface="Times New Roman" panose="02020603050405020304" pitchFamily="18" charset="0"/>
              </a:rPr>
              <a:t>  Comparing accuracy between KNN&amp; ANN models </a:t>
            </a:r>
            <a:endParaRPr lang="en-US" sz="24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44726508"/>
      </p:ext>
    </p:extLst>
  </p:cSld>
  <p:clrMapOvr>
    <a:masterClrMapping/>
  </p:clrMapOvr>
  <mc:AlternateContent xmlns:mc="http://schemas.openxmlformats.org/markup-compatibility/2006" xmlns:p14="http://schemas.microsoft.com/office/powerpoint/2010/main">
    <mc:Choice Requires="p14">
      <p:transition spd="slow" p14:dur="2000" advTm="18407"/>
    </mc:Choice>
    <mc:Fallback xmlns="">
      <p:transition spd="slow" advTm="184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Drople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DEB094D4-7FD8-4F86-93D5-B0F1341EF586}"/>
    </a:ext>
  </a:extLst>
</a:theme>
</file>

<file path=docProps/app.xml><?xml version="1.0" encoding="utf-8"?>
<Properties xmlns="http://schemas.openxmlformats.org/officeDocument/2006/extended-properties" xmlns:vt="http://schemas.openxmlformats.org/officeDocument/2006/docPropsVTypes">
  <Template>Droplet</Template>
  <TotalTime>741</TotalTime>
  <Words>774</Words>
  <Application>Microsoft Office PowerPoint</Application>
  <PresentationFormat>Widescreen</PresentationFormat>
  <Paragraphs>137</Paragraphs>
  <Slides>16</Slides>
  <Notes>0</Notes>
  <HiddenSlides>0</HiddenSlides>
  <MMClips>16</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Calibri</vt:lpstr>
      <vt:lpstr>Cambria Math</vt:lpstr>
      <vt:lpstr>Latha</vt:lpstr>
      <vt:lpstr>Roboto</vt:lpstr>
      <vt:lpstr>Times New Roman</vt:lpstr>
      <vt:lpstr>Tw Cen MT</vt:lpstr>
      <vt:lpstr>Wingdings</vt:lpstr>
      <vt:lpstr>Droplet</vt:lpstr>
      <vt:lpstr>Forecasting Gold Prices in Sri Lanka using ANN and KNN Approaches</vt:lpstr>
      <vt:lpstr>Outline</vt:lpstr>
      <vt:lpstr>Introduction</vt:lpstr>
      <vt:lpstr>Rationale of the research</vt:lpstr>
      <vt:lpstr>Materials and Methods</vt:lpstr>
      <vt:lpstr>KNN  Algorithm</vt:lpstr>
      <vt:lpstr>ANN model</vt:lpstr>
      <vt:lpstr>Calculation of ANN model</vt:lpstr>
      <vt:lpstr>Results</vt:lpstr>
      <vt:lpstr>Forecasting next-day Gold price by KNN algorithm</vt:lpstr>
      <vt:lpstr>Forecasting next-day Gold price by ANN model</vt:lpstr>
      <vt:lpstr>Forecasting next-day Gold price by ANN model</vt:lpstr>
      <vt:lpstr>Comparing accuracy between KNN&amp; ANN models </vt:lpstr>
      <vt:lpstr>Conclusion</vt:lpstr>
      <vt:lpstr>References </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Maths</dc:creator>
  <cp:lastModifiedBy>Microsoft account</cp:lastModifiedBy>
  <cp:revision>72</cp:revision>
  <dcterms:created xsi:type="dcterms:W3CDTF">2021-02-24T04:48:57Z</dcterms:created>
  <dcterms:modified xsi:type="dcterms:W3CDTF">2021-02-28T08:15:46Z</dcterms:modified>
</cp:coreProperties>
</file>

<file path=docProps/thumbnail.jpeg>
</file>